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132"/>
  </p:notesMasterIdLst>
  <p:sldIdLst>
    <p:sldId id="256" r:id="rId2"/>
    <p:sldId id="257" r:id="rId3"/>
    <p:sldId id="392" r:id="rId4"/>
    <p:sldId id="259" r:id="rId5"/>
    <p:sldId id="260" r:id="rId6"/>
    <p:sldId id="261" r:id="rId7"/>
    <p:sldId id="262" r:id="rId8"/>
    <p:sldId id="263" r:id="rId9"/>
    <p:sldId id="266" r:id="rId10"/>
    <p:sldId id="267" r:id="rId11"/>
    <p:sldId id="268" r:id="rId12"/>
    <p:sldId id="264" r:id="rId13"/>
    <p:sldId id="265" r:id="rId14"/>
    <p:sldId id="269" r:id="rId15"/>
    <p:sldId id="270" r:id="rId16"/>
    <p:sldId id="277" r:id="rId17"/>
    <p:sldId id="271" r:id="rId18"/>
    <p:sldId id="272" r:id="rId19"/>
    <p:sldId id="273" r:id="rId20"/>
    <p:sldId id="276" r:id="rId21"/>
    <p:sldId id="274" r:id="rId22"/>
    <p:sldId id="275" r:id="rId23"/>
    <p:sldId id="278" r:id="rId24"/>
    <p:sldId id="279" r:id="rId25"/>
    <p:sldId id="280" r:id="rId26"/>
    <p:sldId id="281" r:id="rId27"/>
    <p:sldId id="282" r:id="rId28"/>
    <p:sldId id="283" r:id="rId29"/>
    <p:sldId id="284" r:id="rId30"/>
    <p:sldId id="285" r:id="rId31"/>
    <p:sldId id="286" r:id="rId32"/>
    <p:sldId id="288" r:id="rId33"/>
    <p:sldId id="289" r:id="rId34"/>
    <p:sldId id="287" r:id="rId35"/>
    <p:sldId id="290" r:id="rId36"/>
    <p:sldId id="291" r:id="rId37"/>
    <p:sldId id="292" r:id="rId38"/>
    <p:sldId id="293"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10" r:id="rId54"/>
    <p:sldId id="312" r:id="rId55"/>
    <p:sldId id="311" r:id="rId56"/>
    <p:sldId id="313" r:id="rId57"/>
    <p:sldId id="314" r:id="rId58"/>
    <p:sldId id="315" r:id="rId59"/>
    <p:sldId id="316" r:id="rId60"/>
    <p:sldId id="317" r:id="rId61"/>
    <p:sldId id="318" r:id="rId62"/>
    <p:sldId id="319" r:id="rId63"/>
    <p:sldId id="320" r:id="rId64"/>
    <p:sldId id="328" r:id="rId65"/>
    <p:sldId id="327" r:id="rId66"/>
    <p:sldId id="329" r:id="rId67"/>
    <p:sldId id="321" r:id="rId68"/>
    <p:sldId id="393" r:id="rId69"/>
    <p:sldId id="323" r:id="rId70"/>
    <p:sldId id="324" r:id="rId71"/>
    <p:sldId id="325" r:id="rId72"/>
    <p:sldId id="330" r:id="rId73"/>
    <p:sldId id="332" r:id="rId74"/>
    <p:sldId id="331" r:id="rId75"/>
    <p:sldId id="333" r:id="rId76"/>
    <p:sldId id="334" r:id="rId77"/>
    <p:sldId id="335" r:id="rId78"/>
    <p:sldId id="336" r:id="rId79"/>
    <p:sldId id="337" r:id="rId80"/>
    <p:sldId id="338" r:id="rId81"/>
    <p:sldId id="339" r:id="rId82"/>
    <p:sldId id="346" r:id="rId83"/>
    <p:sldId id="340" r:id="rId84"/>
    <p:sldId id="341" r:id="rId85"/>
    <p:sldId id="342" r:id="rId86"/>
    <p:sldId id="343" r:id="rId87"/>
    <p:sldId id="344" r:id="rId88"/>
    <p:sldId id="345" r:id="rId89"/>
    <p:sldId id="347" r:id="rId90"/>
    <p:sldId id="348" r:id="rId91"/>
    <p:sldId id="349" r:id="rId92"/>
    <p:sldId id="352" r:id="rId93"/>
    <p:sldId id="350" r:id="rId94"/>
    <p:sldId id="351" r:id="rId95"/>
    <p:sldId id="353" r:id="rId96"/>
    <p:sldId id="354" r:id="rId97"/>
    <p:sldId id="355" r:id="rId98"/>
    <p:sldId id="356" r:id="rId99"/>
    <p:sldId id="358" r:id="rId100"/>
    <p:sldId id="359" r:id="rId101"/>
    <p:sldId id="360" r:id="rId102"/>
    <p:sldId id="361" r:id="rId103"/>
    <p:sldId id="362" r:id="rId104"/>
    <p:sldId id="363" r:id="rId105"/>
    <p:sldId id="364" r:id="rId106"/>
    <p:sldId id="365" r:id="rId107"/>
    <p:sldId id="366" r:id="rId108"/>
    <p:sldId id="367" r:id="rId109"/>
    <p:sldId id="370" r:id="rId110"/>
    <p:sldId id="368" r:id="rId111"/>
    <p:sldId id="369" r:id="rId112"/>
    <p:sldId id="371" r:id="rId113"/>
    <p:sldId id="372" r:id="rId114"/>
    <p:sldId id="374" r:id="rId115"/>
    <p:sldId id="376" r:id="rId116"/>
    <p:sldId id="377" r:id="rId117"/>
    <p:sldId id="378" r:id="rId118"/>
    <p:sldId id="379" r:id="rId119"/>
    <p:sldId id="380" r:id="rId120"/>
    <p:sldId id="381" r:id="rId121"/>
    <p:sldId id="382" r:id="rId122"/>
    <p:sldId id="383" r:id="rId123"/>
    <p:sldId id="384" r:id="rId124"/>
    <p:sldId id="385" r:id="rId125"/>
    <p:sldId id="386" r:id="rId126"/>
    <p:sldId id="387" r:id="rId127"/>
    <p:sldId id="388" r:id="rId128"/>
    <p:sldId id="389" r:id="rId129"/>
    <p:sldId id="390" r:id="rId130"/>
    <p:sldId id="391" r:id="rId131"/>
  </p:sldIdLst>
  <p:sldSz cx="9144000" cy="6858000" type="screen4x3"/>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00000"/>
    <a:srgbClr val="007437"/>
    <a:srgbClr val="004520"/>
    <a:srgbClr val="95E2B9"/>
    <a:srgbClr val="00863D"/>
    <a:srgbClr val="0082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000" autoAdjust="0"/>
    <p:restoredTop sz="94434" autoAdjust="0"/>
  </p:normalViewPr>
  <p:slideViewPr>
    <p:cSldViewPr snapToGrid="0">
      <p:cViewPr varScale="1">
        <p:scale>
          <a:sx n="67" d="100"/>
          <a:sy n="67" d="100"/>
        </p:scale>
        <p:origin x="-42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ar-EG"/>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1F542236-66D6-4A43-ABB8-CCE6F9FC741D}" type="datetimeFigureOut">
              <a:rPr lang="ar-EG" smtClean="0"/>
              <a:t>10/01/1436</a:t>
            </a:fld>
            <a:endParaRPr lang="ar-EG"/>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1" anchor="ctr"/>
          <a:lstStyle/>
          <a:p>
            <a:endParaRPr lang="ar-E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EG"/>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ar-EG"/>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57B460FC-871D-4CD5-B79A-341327A4DD72}" type="slidenum">
              <a:rPr lang="ar-EG" smtClean="0"/>
              <a:t>‹#›</a:t>
            </a:fld>
            <a:endParaRPr lang="ar-EG"/>
          </a:p>
        </p:txBody>
      </p:sp>
    </p:spTree>
    <p:extLst>
      <p:ext uri="{BB962C8B-B14F-4D97-AF65-F5344CB8AC3E}">
        <p14:creationId xmlns:p14="http://schemas.microsoft.com/office/powerpoint/2010/main" val="71926343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EG" dirty="0"/>
          </a:p>
        </p:txBody>
      </p:sp>
      <p:sp>
        <p:nvSpPr>
          <p:cNvPr id="4" name="Slide Number Placeholder 3"/>
          <p:cNvSpPr>
            <a:spLocks noGrp="1"/>
          </p:cNvSpPr>
          <p:nvPr>
            <p:ph type="sldNum" sz="quarter" idx="10"/>
          </p:nvPr>
        </p:nvSpPr>
        <p:spPr/>
        <p:txBody>
          <a:bodyPr/>
          <a:lstStyle/>
          <a:p>
            <a:fld id="{57B460FC-871D-4CD5-B79A-341327A4DD72}" type="slidenum">
              <a:rPr lang="ar-EG" smtClean="0"/>
              <a:t>16</a:t>
            </a:fld>
            <a:endParaRPr lang="ar-EG"/>
          </a:p>
        </p:txBody>
      </p:sp>
    </p:spTree>
    <p:extLst>
      <p:ext uri="{BB962C8B-B14F-4D97-AF65-F5344CB8AC3E}">
        <p14:creationId xmlns:p14="http://schemas.microsoft.com/office/powerpoint/2010/main" val="2327559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DE7C92E-1A7E-45DF-A8E9-9E432E57E12D}" type="datetimeFigureOut">
              <a:rPr lang="ar-EG" smtClean="0"/>
              <a:t>10/01/1436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3054491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E7C92E-1A7E-45DF-A8E9-9E432E57E12D}" type="datetimeFigureOut">
              <a:rPr lang="ar-EG" smtClean="0"/>
              <a:t>10/01/1436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3702868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E7C92E-1A7E-45DF-A8E9-9E432E57E12D}" type="datetimeFigureOut">
              <a:rPr lang="ar-EG" smtClean="0"/>
              <a:t>10/01/1436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3505543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DE7C92E-1A7E-45DF-A8E9-9E432E57E12D}" type="datetimeFigureOut">
              <a:rPr lang="ar-EG" smtClean="0"/>
              <a:t>10/01/1436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1589714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DE7C92E-1A7E-45DF-A8E9-9E432E57E12D}" type="datetimeFigureOut">
              <a:rPr lang="ar-EG" smtClean="0"/>
              <a:t>10/01/1436</a:t>
            </a:fld>
            <a:endParaRPr lang="ar-EG"/>
          </a:p>
        </p:txBody>
      </p:sp>
      <p:sp>
        <p:nvSpPr>
          <p:cNvPr id="5" name="Footer Placeholder 4"/>
          <p:cNvSpPr>
            <a:spLocks noGrp="1"/>
          </p:cNvSpPr>
          <p:nvPr>
            <p:ph type="ftr" sz="quarter" idx="11"/>
          </p:nvPr>
        </p:nvSpPr>
        <p:spPr/>
        <p:txBody>
          <a:bodyPr/>
          <a:lstStyle/>
          <a:p>
            <a:endParaRPr lang="ar-EG"/>
          </a:p>
        </p:txBody>
      </p:sp>
      <p:sp>
        <p:nvSpPr>
          <p:cNvPr id="6" name="Slide Number Placeholder 5"/>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1928171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DE7C92E-1A7E-45DF-A8E9-9E432E57E12D}" type="datetimeFigureOut">
              <a:rPr lang="ar-EG" smtClean="0"/>
              <a:t>10/01/1436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13278428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DE7C92E-1A7E-45DF-A8E9-9E432E57E12D}" type="datetimeFigureOut">
              <a:rPr lang="ar-EG" smtClean="0"/>
              <a:t>10/01/1436</a:t>
            </a:fld>
            <a:endParaRPr lang="ar-EG"/>
          </a:p>
        </p:txBody>
      </p:sp>
      <p:sp>
        <p:nvSpPr>
          <p:cNvPr id="8" name="Footer Placeholder 7"/>
          <p:cNvSpPr>
            <a:spLocks noGrp="1"/>
          </p:cNvSpPr>
          <p:nvPr>
            <p:ph type="ftr" sz="quarter" idx="11"/>
          </p:nvPr>
        </p:nvSpPr>
        <p:spPr/>
        <p:txBody>
          <a:bodyPr/>
          <a:lstStyle/>
          <a:p>
            <a:endParaRPr lang="ar-EG"/>
          </a:p>
        </p:txBody>
      </p:sp>
      <p:sp>
        <p:nvSpPr>
          <p:cNvPr id="9" name="Slide Number Placeholder 8"/>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2586950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DE7C92E-1A7E-45DF-A8E9-9E432E57E12D}" type="datetimeFigureOut">
              <a:rPr lang="ar-EG" smtClean="0"/>
              <a:t>10/01/1436</a:t>
            </a:fld>
            <a:endParaRPr lang="ar-EG"/>
          </a:p>
        </p:txBody>
      </p:sp>
      <p:sp>
        <p:nvSpPr>
          <p:cNvPr id="4" name="Footer Placeholder 3"/>
          <p:cNvSpPr>
            <a:spLocks noGrp="1"/>
          </p:cNvSpPr>
          <p:nvPr>
            <p:ph type="ftr" sz="quarter" idx="11"/>
          </p:nvPr>
        </p:nvSpPr>
        <p:spPr/>
        <p:txBody>
          <a:bodyPr/>
          <a:lstStyle/>
          <a:p>
            <a:endParaRPr lang="ar-EG"/>
          </a:p>
        </p:txBody>
      </p:sp>
      <p:sp>
        <p:nvSpPr>
          <p:cNvPr id="5" name="Slide Number Placeholder 4"/>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797859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E7C92E-1A7E-45DF-A8E9-9E432E57E12D}" type="datetimeFigureOut">
              <a:rPr lang="ar-EG" smtClean="0"/>
              <a:t>10/01/1436</a:t>
            </a:fld>
            <a:endParaRPr lang="ar-EG"/>
          </a:p>
        </p:txBody>
      </p:sp>
      <p:sp>
        <p:nvSpPr>
          <p:cNvPr id="3" name="Footer Placeholder 2"/>
          <p:cNvSpPr>
            <a:spLocks noGrp="1"/>
          </p:cNvSpPr>
          <p:nvPr>
            <p:ph type="ftr" sz="quarter" idx="11"/>
          </p:nvPr>
        </p:nvSpPr>
        <p:spPr/>
        <p:txBody>
          <a:bodyPr/>
          <a:lstStyle/>
          <a:p>
            <a:endParaRPr lang="ar-EG"/>
          </a:p>
        </p:txBody>
      </p:sp>
      <p:sp>
        <p:nvSpPr>
          <p:cNvPr id="4" name="Slide Number Placeholder 3"/>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2116679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E7C92E-1A7E-45DF-A8E9-9E432E57E12D}" type="datetimeFigureOut">
              <a:rPr lang="ar-EG" smtClean="0"/>
              <a:t>10/01/1436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2692557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DE7C92E-1A7E-45DF-A8E9-9E432E57E12D}" type="datetimeFigureOut">
              <a:rPr lang="ar-EG" smtClean="0"/>
              <a:t>10/01/1436</a:t>
            </a:fld>
            <a:endParaRPr lang="ar-EG"/>
          </a:p>
        </p:txBody>
      </p:sp>
      <p:sp>
        <p:nvSpPr>
          <p:cNvPr id="6" name="Footer Placeholder 5"/>
          <p:cNvSpPr>
            <a:spLocks noGrp="1"/>
          </p:cNvSpPr>
          <p:nvPr>
            <p:ph type="ftr" sz="quarter" idx="11"/>
          </p:nvPr>
        </p:nvSpPr>
        <p:spPr/>
        <p:txBody>
          <a:bodyPr/>
          <a:lstStyle/>
          <a:p>
            <a:endParaRPr lang="ar-EG"/>
          </a:p>
        </p:txBody>
      </p:sp>
      <p:sp>
        <p:nvSpPr>
          <p:cNvPr id="7" name="Slide Number Placeholder 6"/>
          <p:cNvSpPr>
            <a:spLocks noGrp="1"/>
          </p:cNvSpPr>
          <p:nvPr>
            <p:ph type="sldNum" sz="quarter" idx="12"/>
          </p:nvPr>
        </p:nvSpPr>
        <p:spPr/>
        <p:txBody>
          <a:bodyPr/>
          <a:lstStyle/>
          <a:p>
            <a:fld id="{6FD79E16-1A61-401E-9BA8-31582CA11500}" type="slidenum">
              <a:rPr lang="ar-EG" smtClean="0"/>
              <a:t>‹#›</a:t>
            </a:fld>
            <a:endParaRPr lang="ar-EG"/>
          </a:p>
        </p:txBody>
      </p:sp>
    </p:spTree>
    <p:extLst>
      <p:ext uri="{BB962C8B-B14F-4D97-AF65-F5344CB8AC3E}">
        <p14:creationId xmlns:p14="http://schemas.microsoft.com/office/powerpoint/2010/main" val="5463518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E7C92E-1A7E-45DF-A8E9-9E432E57E12D}" type="datetimeFigureOut">
              <a:rPr lang="ar-EG" smtClean="0"/>
              <a:t>10/01/1436</a:t>
            </a:fld>
            <a:endParaRPr lang="ar-EG"/>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ar-EG"/>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D79E16-1A61-401E-9BA8-31582CA11500}" type="slidenum">
              <a:rPr lang="ar-EG" smtClean="0"/>
              <a:t>‹#›</a:t>
            </a:fld>
            <a:endParaRPr lang="ar-EG"/>
          </a:p>
        </p:txBody>
      </p:sp>
    </p:spTree>
    <p:extLst>
      <p:ext uri="{BB962C8B-B14F-4D97-AF65-F5344CB8AC3E}">
        <p14:creationId xmlns:p14="http://schemas.microsoft.com/office/powerpoint/2010/main" val="36600361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8836" y="1573124"/>
            <a:ext cx="7772400" cy="2387600"/>
          </a:xfrm>
        </p:spPr>
        <p:txBody>
          <a:bodyPr>
            <a:normAutofit/>
          </a:bodyPr>
          <a:lstStyle/>
          <a:p>
            <a:r>
              <a:rPr lang="ar-EG" sz="8200" b="1" dirty="0" smtClean="0">
                <a:solidFill>
                  <a:srgbClr val="B00000"/>
                </a:solidFill>
                <a:effectLst>
                  <a:outerShdw blurRad="38100" dist="38100" dir="2700000" algn="tl">
                    <a:srgbClr val="000000">
                      <a:alpha val="43137"/>
                    </a:srgbClr>
                  </a:outerShdw>
                </a:effectLst>
              </a:rPr>
              <a:t>أسباب </a:t>
            </a:r>
            <a:r>
              <a:rPr lang="ar-SA" sz="8200" b="1" dirty="0" smtClean="0">
                <a:solidFill>
                  <a:srgbClr val="B00000"/>
                </a:solidFill>
                <a:effectLst>
                  <a:outerShdw blurRad="38100" dist="38100" dir="2700000" algn="tl">
                    <a:srgbClr val="000000">
                      <a:alpha val="43137"/>
                    </a:srgbClr>
                  </a:outerShdw>
                </a:effectLst>
              </a:rPr>
              <a:t>حسن </a:t>
            </a:r>
            <a:r>
              <a:rPr lang="ar-SA" sz="8200" b="1" dirty="0">
                <a:solidFill>
                  <a:srgbClr val="B00000"/>
                </a:solidFill>
                <a:effectLst>
                  <a:outerShdw blurRad="38100" dist="38100" dir="2700000" algn="tl">
                    <a:srgbClr val="000000">
                      <a:alpha val="43137"/>
                    </a:srgbClr>
                  </a:outerShdw>
                </a:effectLst>
              </a:rPr>
              <a:t>الخاتمة </a:t>
            </a:r>
            <a:endParaRPr lang="ar-EG" sz="8200" b="1" dirty="0">
              <a:solidFill>
                <a:srgbClr val="B0000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977932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anim calcmode="lin" valueType="num">
                                      <p:cBhvr>
                                        <p:cTn id="10" dur="750" fill="hold"/>
                                        <p:tgtEl>
                                          <p:spTgt spid="2"/>
                                        </p:tgtEl>
                                        <p:attrNameLst>
                                          <p:attrName>ppt_x</p:attrName>
                                        </p:attrNameLst>
                                      </p:cBhvr>
                                      <p:tavLst>
                                        <p:tav tm="0">
                                          <p:val>
                                            <p:fltVal val="0.5"/>
                                          </p:val>
                                        </p:tav>
                                        <p:tav tm="100000">
                                          <p:val>
                                            <p:strVal val="#ppt_x"/>
                                          </p:val>
                                        </p:tav>
                                      </p:tavLst>
                                    </p:anim>
                                    <p:anim calcmode="lin" valueType="num">
                                      <p:cBhvr>
                                        <p:cTn id="11" dur="75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1397000"/>
            <a:ext cx="7620000" cy="5046663"/>
          </a:xfrm>
        </p:spPr>
        <p:txBody>
          <a:bodyPr>
            <a:normAutofit lnSpcReduction="10000"/>
          </a:bodyPr>
          <a:lstStyle/>
          <a:p>
            <a:pPr marL="0" indent="0">
              <a:buNone/>
            </a:pPr>
            <a:r>
              <a:rPr lang="ar-SA" sz="3600" b="1" u="sng" dirty="0">
                <a:solidFill>
                  <a:srgbClr val="FF0000"/>
                </a:solidFill>
                <a:effectLst>
                  <a:outerShdw blurRad="38100" dist="38100" dir="2700000" algn="tl">
                    <a:srgbClr val="000000">
                      <a:alpha val="43137"/>
                    </a:srgbClr>
                  </a:outerShdw>
                </a:effectLst>
              </a:rPr>
              <a:t>فعن عبدالله بن عمرٍو - رضي الله عنهما - قال: </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endParaRPr lang="ar-EG" sz="900" b="1" u="sng" dirty="0">
              <a:solidFill>
                <a:srgbClr val="FF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سمعتُ </a:t>
            </a:r>
            <a:r>
              <a:rPr lang="ar-SA" sz="3600" b="1" dirty="0">
                <a:solidFill>
                  <a:srgbClr val="002060"/>
                </a:solidFill>
                <a:effectLst>
                  <a:outerShdw blurRad="38100" dist="38100" dir="2700000" algn="tl">
                    <a:srgbClr val="000000">
                      <a:alpha val="43137"/>
                    </a:srgbClr>
                  </a:outerShdw>
                </a:effectLst>
              </a:rPr>
              <a:t>رسولَ الله صلَّى الله عليه وسلَّم يقول</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ar-EG" sz="900" b="1" dirty="0" smtClean="0">
              <a:solidFill>
                <a:srgbClr val="002060"/>
              </a:solidFill>
              <a:effectLst>
                <a:outerShdw blurRad="38100" dist="38100" dir="2700000" algn="tl">
                  <a:srgbClr val="000000">
                    <a:alpha val="43137"/>
                  </a:srgbClr>
                </a:outerShdw>
              </a:effectLst>
            </a:endParaRPr>
          </a:p>
          <a:p>
            <a:pPr marL="0" indent="0">
              <a:buNone/>
            </a:pPr>
            <a:r>
              <a:rPr lang="en-US" sz="3600" b="1" dirty="0" smtClean="0">
                <a:solidFill>
                  <a:srgbClr val="0070C0"/>
                </a:solidFill>
                <a:effectLst>
                  <a:outerShdw blurRad="38100" dist="38100" dir="2700000" algn="tl">
                    <a:srgbClr val="000000">
                      <a:alpha val="43137"/>
                    </a:srgbClr>
                  </a:outerShdw>
                </a:effectLst>
              </a:rPr>
              <a:t> "</a:t>
            </a:r>
            <a:r>
              <a:rPr lang="ar-SA" sz="3600" b="1" dirty="0" smtClean="0">
                <a:solidFill>
                  <a:srgbClr val="0070C0"/>
                </a:solidFill>
                <a:effectLst>
                  <a:outerShdw blurRad="38100" dist="38100" dir="2700000" algn="tl">
                    <a:srgbClr val="000000">
                      <a:alpha val="43137"/>
                    </a:srgbClr>
                  </a:outerShdw>
                </a:effectLst>
              </a:rPr>
              <a:t>إنَّ </a:t>
            </a:r>
            <a:r>
              <a:rPr lang="ar-SA" sz="3600" b="1" dirty="0">
                <a:solidFill>
                  <a:srgbClr val="0070C0"/>
                </a:solidFill>
                <a:effectLst>
                  <a:outerShdw blurRad="38100" dist="38100" dir="2700000" algn="tl">
                    <a:srgbClr val="000000">
                      <a:alpha val="43137"/>
                    </a:srgbClr>
                  </a:outerShdw>
                </a:effectLst>
              </a:rPr>
              <a:t>قلوبَ بني آدم كلَّها بين أصبعين من أصابع الرَّحمن كقَلبٍ واحد، يصرِّفُه حيثُ </a:t>
            </a:r>
            <a:r>
              <a:rPr lang="ar-SA" sz="3600" b="1" dirty="0" smtClean="0">
                <a:solidFill>
                  <a:srgbClr val="0070C0"/>
                </a:solidFill>
                <a:effectLst>
                  <a:outerShdw blurRad="38100" dist="38100" dir="2700000" algn="tl">
                    <a:srgbClr val="000000">
                      <a:alpha val="43137"/>
                    </a:srgbClr>
                  </a:outerShdw>
                </a:effectLst>
              </a:rPr>
              <a:t>يشاء</a:t>
            </a:r>
            <a:r>
              <a:rPr lang="en-US" sz="3600" b="1" dirty="0">
                <a:solidFill>
                  <a:srgbClr val="0070C0"/>
                </a:solidFill>
                <a:effectLst>
                  <a:outerShdw blurRad="38100" dist="38100" dir="2700000" algn="tl">
                    <a:srgbClr val="000000">
                      <a:alpha val="43137"/>
                    </a:srgbClr>
                  </a:outerShdw>
                </a:effectLst>
              </a:rPr>
              <a:t> </a:t>
            </a:r>
            <a:r>
              <a:rPr lang="en-US" sz="3600" b="1" dirty="0" smtClean="0">
                <a:solidFill>
                  <a:srgbClr val="0070C0"/>
                </a:solidFill>
                <a:effectLst>
                  <a:outerShdw blurRad="38100" dist="38100" dir="2700000" algn="tl">
                    <a:srgbClr val="000000">
                      <a:alpha val="43137"/>
                    </a:srgbClr>
                  </a:outerShdw>
                </a:effectLst>
              </a:rPr>
              <a:t>".</a:t>
            </a:r>
          </a:p>
          <a:p>
            <a:pPr marL="0" indent="0">
              <a:buNone/>
            </a:pPr>
            <a:r>
              <a:rPr lang="en-US" sz="1200" b="1" dirty="0">
                <a:effectLst>
                  <a:outerShdw blurRad="38100" dist="38100" dir="2700000" algn="tl">
                    <a:srgbClr val="000000">
                      <a:alpha val="43137"/>
                    </a:srgbClr>
                  </a:outerShdw>
                </a:effectLst>
              </a:rPr>
              <a:t/>
            </a:r>
            <a:br>
              <a:rPr lang="en-US" sz="1200" b="1" dirty="0">
                <a:effectLst>
                  <a:outerShdw blurRad="38100" dist="38100" dir="2700000" algn="tl">
                    <a:srgbClr val="000000">
                      <a:alpha val="43137"/>
                    </a:srgbClr>
                  </a:outerShdw>
                </a:effectLst>
              </a:rPr>
            </a:br>
            <a:r>
              <a:rPr lang="ar-SA" sz="3600" b="1" u="sng" dirty="0">
                <a:solidFill>
                  <a:srgbClr val="FF0000"/>
                </a:solidFill>
                <a:effectLst>
                  <a:outerShdw blurRad="38100" dist="38100" dir="2700000" algn="tl">
                    <a:srgbClr val="000000">
                      <a:alpha val="43137"/>
                    </a:srgbClr>
                  </a:outerShdw>
                </a:effectLst>
              </a:rPr>
              <a:t>ثم قال رسول الله </a:t>
            </a:r>
            <a:r>
              <a:rPr lang="ar-SA" sz="3600" b="1" u="sng" dirty="0" smtClean="0">
                <a:solidFill>
                  <a:srgbClr val="FF0000"/>
                </a:solidFill>
                <a:effectLst>
                  <a:outerShdw blurRad="38100" dist="38100" dir="2700000" algn="tl">
                    <a:srgbClr val="000000">
                      <a:alpha val="43137"/>
                    </a:srgbClr>
                  </a:outerShdw>
                </a:effectLst>
              </a:rPr>
              <a:t>صلَّى الله </a:t>
            </a:r>
            <a:r>
              <a:rPr lang="ar-SA" sz="3600" b="1" u="sng" dirty="0">
                <a:solidFill>
                  <a:srgbClr val="FF0000"/>
                </a:solidFill>
                <a:effectLst>
                  <a:outerShdw blurRad="38100" dist="38100" dir="2700000" algn="tl">
                    <a:srgbClr val="000000">
                      <a:alpha val="43137"/>
                    </a:srgbClr>
                  </a:outerShdw>
                </a:effectLst>
              </a:rPr>
              <a:t>عليه وسلَّم</a:t>
            </a:r>
            <a:r>
              <a:rPr lang="en-US" sz="3600" b="1" u="sng" dirty="0">
                <a:solidFill>
                  <a:srgbClr val="FF0000"/>
                </a:solidFill>
                <a:effectLst>
                  <a:outerShdw blurRad="38100" dist="38100" dir="2700000" algn="tl">
                    <a:srgbClr val="000000">
                      <a:alpha val="43137"/>
                    </a:srgbClr>
                  </a:outerShdw>
                </a:effectLst>
              </a:rPr>
              <a:t> </a:t>
            </a:r>
            <a:r>
              <a:rPr lang="en-US" sz="3600" b="1" u="sng" dirty="0" smtClean="0">
                <a:solidFill>
                  <a:srgbClr val="FF0000"/>
                </a:solidFill>
                <a:effectLst>
                  <a:outerShdw blurRad="38100" dist="38100" dir="2700000" algn="tl">
                    <a:srgbClr val="000000">
                      <a:alpha val="43137"/>
                    </a:srgbClr>
                  </a:outerShdw>
                </a:effectLst>
              </a:rPr>
              <a:t>:</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r>
              <a:rPr lang="en-US" sz="900" b="1" dirty="0">
                <a:effectLst>
                  <a:outerShdw blurRad="38100" dist="38100" dir="2700000" algn="tl">
                    <a:srgbClr val="000000">
                      <a:alpha val="43137"/>
                    </a:srgbClr>
                  </a:outerShdw>
                </a:effectLst>
              </a:rPr>
              <a:t/>
            </a:r>
            <a:br>
              <a:rPr lang="en-US" sz="900" b="1" dirty="0">
                <a:effectLst>
                  <a:outerShdw blurRad="38100" dist="38100" dir="2700000" algn="tl">
                    <a:srgbClr val="000000">
                      <a:alpha val="43137"/>
                    </a:srgbClr>
                  </a:outerShdw>
                </a:effectLst>
              </a:rPr>
            </a:br>
            <a:r>
              <a:rPr lang="en-US" sz="3600" b="1" dirty="0" smtClean="0">
                <a:effectLst>
                  <a:outerShdw blurRad="38100" dist="38100" dir="2700000" algn="tl">
                    <a:srgbClr val="000000">
                      <a:alpha val="43137"/>
                    </a:srgbClr>
                  </a:outerShdw>
                </a:effectLst>
              </a:rPr>
              <a:t> </a:t>
            </a:r>
            <a:r>
              <a:rPr lang="en-US" sz="3600" b="1" dirty="0" smtClean="0">
                <a:solidFill>
                  <a:srgbClr val="0070C0"/>
                </a:solidFill>
                <a:effectLst>
                  <a:outerShdw blurRad="38100" dist="38100" dir="2700000" algn="tl">
                    <a:srgbClr val="000000">
                      <a:alpha val="43137"/>
                    </a:srgbClr>
                  </a:outerShdw>
                </a:effectLst>
              </a:rPr>
              <a:t>" </a:t>
            </a:r>
            <a:r>
              <a:rPr lang="ar-SA" sz="3600" b="1" dirty="0" smtClean="0">
                <a:solidFill>
                  <a:srgbClr val="0070C0"/>
                </a:solidFill>
                <a:effectLst>
                  <a:outerShdw blurRad="38100" dist="38100" dir="2700000" algn="tl">
                    <a:srgbClr val="000000">
                      <a:alpha val="43137"/>
                    </a:srgbClr>
                  </a:outerShdw>
                </a:effectLst>
              </a:rPr>
              <a:t>اللَّهمَّ </a:t>
            </a:r>
            <a:r>
              <a:rPr lang="ar-SA" sz="3600" b="1" dirty="0">
                <a:solidFill>
                  <a:srgbClr val="0070C0"/>
                </a:solidFill>
                <a:effectLst>
                  <a:outerShdw blurRad="38100" dist="38100" dir="2700000" algn="tl">
                    <a:srgbClr val="000000">
                      <a:alpha val="43137"/>
                    </a:srgbClr>
                  </a:outerShdw>
                </a:effectLst>
              </a:rPr>
              <a:t>مصرِّفَ القلوب، صرِّف قلوبَنا على </a:t>
            </a:r>
            <a:r>
              <a:rPr lang="ar-SA" sz="3600" b="1" dirty="0" smtClean="0">
                <a:solidFill>
                  <a:srgbClr val="0070C0"/>
                </a:solidFill>
                <a:effectLst>
                  <a:outerShdw blurRad="38100" dist="38100" dir="2700000" algn="tl">
                    <a:srgbClr val="000000">
                      <a:alpha val="43137"/>
                    </a:srgbClr>
                  </a:outerShdw>
                </a:effectLst>
              </a:rPr>
              <a:t>طاعتك</a:t>
            </a:r>
            <a:r>
              <a:rPr lang="en-US" sz="3600" b="1" dirty="0">
                <a:solidFill>
                  <a:srgbClr val="0070C0"/>
                </a:solidFill>
                <a:effectLst>
                  <a:outerShdw blurRad="38100" dist="38100" dir="2700000" algn="tl">
                    <a:srgbClr val="000000">
                      <a:alpha val="43137"/>
                    </a:srgbClr>
                  </a:outerShdw>
                </a:effectLst>
              </a:rPr>
              <a:t> " </a:t>
            </a:r>
            <a:r>
              <a:rPr lang="ar-SA" b="1" dirty="0" smtClean="0">
                <a:solidFill>
                  <a:srgbClr val="0070C0"/>
                </a:solidFill>
                <a:effectLst>
                  <a:outerShdw blurRad="38100" dist="38100" dir="2700000" algn="tl">
                    <a:srgbClr val="000000">
                      <a:alpha val="43137"/>
                    </a:srgbClr>
                  </a:outerShdw>
                </a:effectLst>
              </a:rPr>
              <a:t>رواه </a:t>
            </a:r>
            <a:r>
              <a:rPr lang="ar-SA" b="1" dirty="0">
                <a:solidFill>
                  <a:srgbClr val="0070C0"/>
                </a:solidFill>
                <a:effectLst>
                  <a:outerShdw blurRad="38100" dist="38100" dir="2700000" algn="tl">
                    <a:srgbClr val="000000">
                      <a:alpha val="43137"/>
                    </a:srgbClr>
                  </a:outerShdw>
                </a:effectLst>
              </a:rPr>
              <a:t>مسلمٌ</a:t>
            </a:r>
            <a:r>
              <a:rPr lang="en-US" sz="3600" b="1" dirty="0">
                <a:solidFill>
                  <a:srgbClr val="0070C0"/>
                </a:solidFill>
                <a:effectLst>
                  <a:outerShdw blurRad="38100" dist="38100" dir="2700000" algn="tl">
                    <a:srgbClr val="000000">
                      <a:alpha val="43137"/>
                    </a:srgbClr>
                  </a:outerShdw>
                </a:effectLst>
              </a:rPr>
              <a:t>.</a:t>
            </a:r>
            <a:br>
              <a:rPr lang="en-US" sz="3600" b="1" dirty="0">
                <a:solidFill>
                  <a:srgbClr val="0070C0"/>
                </a:solidFill>
                <a:effectLst>
                  <a:outerShdw blurRad="38100" dist="38100" dir="2700000" algn="tl">
                    <a:srgbClr val="000000">
                      <a:alpha val="43137"/>
                    </a:srgbClr>
                  </a:outerShdw>
                </a:effectLst>
              </a:rPr>
            </a:b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64376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75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blinds(horizontal)">
                                      <p:cBhvr>
                                        <p:cTn id="10" dur="750"/>
                                        <p:tgtEl>
                                          <p:spTgt spid="3">
                                            <p:txEl>
                                              <p:pRg st="2" end="2"/>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blinds(horizontal)">
                                      <p:cBhvr>
                                        <p:cTn id="13" dur="75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linds(horizontal)">
                                      <p:cBhvr>
                                        <p:cTn id="18" dur="750"/>
                                        <p:tgtEl>
                                          <p:spTgt spid="3">
                                            <p:txEl>
                                              <p:pRg st="4" end="4"/>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linds(horizontal)">
                                      <p:cBhvr>
                                        <p:cTn id="21"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3181" y="583266"/>
            <a:ext cx="7181850" cy="7242175"/>
          </a:xfrm>
        </p:spPr>
        <p:txBody>
          <a:bodyPr>
            <a:noAutofit/>
          </a:bodyPr>
          <a:lstStyle/>
          <a:p>
            <a:pPr marL="0" indent="0">
              <a:buNone/>
            </a:pPr>
            <a:r>
              <a:rPr lang="en-US" sz="2700" b="1" dirty="0">
                <a:effectLst>
                  <a:outerShdw blurRad="38100" dist="38100" dir="2700000" algn="tl">
                    <a:srgbClr val="000000">
                      <a:alpha val="43137"/>
                    </a:srgbClr>
                  </a:outerShdw>
                </a:effectLst>
              </a:rPr>
              <a:t> </a:t>
            </a:r>
            <a:r>
              <a:rPr lang="ar-SA" sz="2700" b="1" u="sng" dirty="0">
                <a:solidFill>
                  <a:srgbClr val="FF0000"/>
                </a:solidFill>
                <a:effectLst>
                  <a:outerShdw blurRad="38100" dist="38100" dir="2700000" algn="tl">
                    <a:srgbClr val="000000">
                      <a:alpha val="43137"/>
                    </a:srgbClr>
                  </a:outerShdw>
                </a:effectLst>
              </a:rPr>
              <a:t>قال عليّ رضي الله عنه </a:t>
            </a:r>
            <a:r>
              <a:rPr lang="ar-SA" sz="2700" b="1" u="sng" dirty="0" smtClean="0">
                <a:solidFill>
                  <a:srgbClr val="FF0000"/>
                </a:solidFill>
                <a:effectLst>
                  <a:outerShdw blurRad="38100" dist="38100" dir="2700000" algn="tl">
                    <a:srgbClr val="000000">
                      <a:alpha val="43137"/>
                    </a:srgbClr>
                  </a:outerShdw>
                </a:effectLst>
              </a:rPr>
              <a:t>:</a:t>
            </a:r>
            <a:endParaRPr lang="ar-EG" sz="2700" b="1" u="sng" dirty="0" smtClean="0">
              <a:solidFill>
                <a:srgbClr val="FF0000"/>
              </a:solidFill>
              <a:effectLst>
                <a:outerShdw blurRad="38100" dist="38100" dir="2700000" algn="tl">
                  <a:srgbClr val="000000">
                    <a:alpha val="43137"/>
                  </a:srgbClr>
                </a:outerShdw>
              </a:effectLst>
            </a:endParaRPr>
          </a:p>
          <a:p>
            <a:pPr marL="0" indent="0">
              <a:buNone/>
            </a:pPr>
            <a:r>
              <a:rPr lang="ar-SA" sz="2700" b="1" dirty="0" smtClean="0">
                <a:effectLst>
                  <a:outerShdw blurRad="38100" dist="38100" dir="2700000" algn="tl">
                    <a:srgbClr val="000000">
                      <a:alpha val="43137"/>
                    </a:srgbClr>
                  </a:outerShdw>
                </a:effectLst>
              </a:rPr>
              <a:t> </a:t>
            </a:r>
            <a:r>
              <a:rPr lang="ar-SA" sz="2700" b="1" dirty="0">
                <a:solidFill>
                  <a:srgbClr val="002060"/>
                </a:solidFill>
                <a:effectLst>
                  <a:outerShdw blurRad="38100" dist="38100" dir="2700000" algn="tl">
                    <a:srgbClr val="000000">
                      <a:alpha val="43137"/>
                    </a:srgbClr>
                  </a:outerShdw>
                </a:effectLst>
              </a:rPr>
              <a:t>لا يَخَافَنّ أحدكم إلا ذَنْبَه ، </a:t>
            </a:r>
            <a:endParaRPr lang="ar-EG" sz="2700" b="1" dirty="0" smtClean="0">
              <a:solidFill>
                <a:srgbClr val="002060"/>
              </a:solidFill>
              <a:effectLst>
                <a:outerShdw blurRad="38100" dist="38100" dir="2700000" algn="tl">
                  <a:srgbClr val="000000">
                    <a:alpha val="43137"/>
                  </a:srgbClr>
                </a:outerShdw>
              </a:effectLst>
            </a:endParaRPr>
          </a:p>
          <a:p>
            <a:pPr marL="0" indent="0">
              <a:buNone/>
            </a:pPr>
            <a:r>
              <a:rPr lang="ar-EG" sz="2700" b="1" dirty="0">
                <a:solidFill>
                  <a:srgbClr val="002060"/>
                </a:solidFill>
                <a:effectLst>
                  <a:outerShdw blurRad="38100" dist="38100" dir="2700000" algn="tl">
                    <a:srgbClr val="000000">
                      <a:alpha val="43137"/>
                    </a:srgbClr>
                  </a:outerShdw>
                </a:effectLst>
              </a:rPr>
              <a:t> </a:t>
            </a:r>
            <a:r>
              <a:rPr lang="ar-EG" sz="2700" b="1" dirty="0" smtClean="0">
                <a:solidFill>
                  <a:srgbClr val="002060"/>
                </a:solidFill>
                <a:effectLst>
                  <a:outerShdw blurRad="38100" dist="38100" dir="2700000" algn="tl">
                    <a:srgbClr val="000000">
                      <a:alpha val="43137"/>
                    </a:srgbClr>
                  </a:outerShdw>
                </a:effectLst>
              </a:rPr>
              <a:t>                   </a:t>
            </a:r>
            <a:r>
              <a:rPr lang="ar-SA" sz="2700" b="1" dirty="0" smtClean="0">
                <a:solidFill>
                  <a:srgbClr val="002060"/>
                </a:solidFill>
                <a:effectLst>
                  <a:outerShdw blurRad="38100" dist="38100" dir="2700000" algn="tl">
                    <a:srgbClr val="000000">
                      <a:alpha val="43137"/>
                    </a:srgbClr>
                  </a:outerShdw>
                </a:effectLst>
              </a:rPr>
              <a:t>ولا </a:t>
            </a:r>
            <a:r>
              <a:rPr lang="ar-SA" sz="2700" b="1" dirty="0">
                <a:solidFill>
                  <a:srgbClr val="002060"/>
                </a:solidFill>
                <a:effectLst>
                  <a:outerShdw blurRad="38100" dist="38100" dir="2700000" algn="tl">
                    <a:srgbClr val="000000">
                      <a:alpha val="43137"/>
                    </a:srgbClr>
                  </a:outerShdw>
                </a:effectLst>
              </a:rPr>
              <a:t>يَرْجُوَنّ إلا ربّه</a:t>
            </a:r>
            <a:r>
              <a:rPr lang="en-US" sz="2700" b="1" dirty="0">
                <a:solidFill>
                  <a:srgbClr val="002060"/>
                </a:solidFill>
                <a:effectLst>
                  <a:outerShdw blurRad="38100" dist="38100" dir="2700000" algn="tl">
                    <a:srgbClr val="000000">
                      <a:alpha val="43137"/>
                    </a:srgbClr>
                  </a:outerShdw>
                </a:effectLst>
              </a:rPr>
              <a:t> ..</a:t>
            </a:r>
            <a:br>
              <a:rPr lang="en-US" sz="2700" b="1" dirty="0">
                <a:solidFill>
                  <a:srgbClr val="002060"/>
                </a:solidFill>
                <a:effectLst>
                  <a:outerShdw blurRad="38100" dist="38100" dir="2700000" algn="tl">
                    <a:srgbClr val="000000">
                      <a:alpha val="43137"/>
                    </a:srgbClr>
                  </a:outerShdw>
                </a:effectLst>
              </a:rPr>
            </a:br>
            <a:endParaRPr lang="ar-EG" sz="2700" b="1" dirty="0" smtClean="0">
              <a:solidFill>
                <a:srgbClr val="002060"/>
              </a:solidFill>
              <a:effectLst>
                <a:outerShdw blurRad="38100" dist="38100" dir="2700000" algn="tl">
                  <a:srgbClr val="000000">
                    <a:alpha val="43137"/>
                  </a:srgbClr>
                </a:outerShdw>
              </a:effectLst>
            </a:endParaRPr>
          </a:p>
          <a:p>
            <a:pPr marL="0" indent="0">
              <a:buNone/>
            </a:pPr>
            <a:r>
              <a:rPr lang="en-US" sz="2700" b="1" dirty="0">
                <a:solidFill>
                  <a:srgbClr val="002060"/>
                </a:solidFill>
                <a:effectLst>
                  <a:outerShdw blurRad="38100" dist="38100" dir="2700000" algn="tl">
                    <a:srgbClr val="000000">
                      <a:alpha val="43137"/>
                    </a:srgbClr>
                  </a:outerShdw>
                </a:effectLst>
              </a:rPr>
              <a:t/>
            </a:r>
            <a:br>
              <a:rPr lang="en-US" sz="2700" b="1" dirty="0">
                <a:solidFill>
                  <a:srgbClr val="002060"/>
                </a:solidFill>
                <a:effectLst>
                  <a:outerShdw blurRad="38100" dist="38100" dir="2700000" algn="tl">
                    <a:srgbClr val="000000">
                      <a:alpha val="43137"/>
                    </a:srgbClr>
                  </a:outerShdw>
                </a:effectLst>
              </a:rPr>
            </a:br>
            <a:r>
              <a:rPr lang="en-US" sz="2700" b="1" dirty="0">
                <a:solidFill>
                  <a:srgbClr val="C00000"/>
                </a:solidFill>
                <a:effectLst>
                  <a:outerShdw blurRad="38100" dist="38100" dir="2700000" algn="tl">
                    <a:srgbClr val="000000">
                      <a:alpha val="43137"/>
                    </a:srgbClr>
                  </a:outerShdw>
                </a:effectLst>
              </a:rPr>
              <a:t> </a:t>
            </a:r>
            <a:r>
              <a:rPr lang="ar-SA" sz="2700" b="1" dirty="0">
                <a:solidFill>
                  <a:srgbClr val="C00000"/>
                </a:solidFill>
                <a:effectLst>
                  <a:outerShdw blurRad="38100" dist="38100" dir="2700000" algn="tl">
                    <a:srgbClr val="000000">
                      <a:alpha val="43137"/>
                    </a:srgbClr>
                  </a:outerShdw>
                </a:effectLst>
              </a:rPr>
              <a:t>فها هم الصحابة الذين بشروا بالجنة ازداد </a:t>
            </a:r>
            <a:r>
              <a:rPr lang="ar-SA" sz="2700" b="1" dirty="0" smtClean="0">
                <a:solidFill>
                  <a:srgbClr val="C00000"/>
                </a:solidFill>
                <a:effectLst>
                  <a:outerShdw blurRad="38100" dist="38100" dir="2700000" algn="tl">
                    <a:srgbClr val="000000">
                      <a:alpha val="43137"/>
                    </a:srgbClr>
                  </a:outerShdw>
                </a:effectLst>
              </a:rPr>
              <a:t>خوفهم </a:t>
            </a:r>
            <a:r>
              <a:rPr lang="ar-SA" sz="2700" b="1" dirty="0">
                <a:solidFill>
                  <a:srgbClr val="C00000"/>
                </a:solidFill>
                <a:effectLst>
                  <a:outerShdw blurRad="38100" dist="38100" dir="2700000" algn="tl">
                    <a:srgbClr val="000000">
                      <a:alpha val="43137"/>
                    </a:srgbClr>
                  </a:outerShdw>
                </a:effectLst>
              </a:rPr>
              <a:t>وما ازداد أمنهم</a:t>
            </a:r>
            <a:r>
              <a:rPr lang="en-US" sz="2700" b="1" dirty="0">
                <a:solidFill>
                  <a:srgbClr val="C00000"/>
                </a:solidFill>
                <a:effectLst>
                  <a:outerShdw blurRad="38100" dist="38100" dir="2700000" algn="tl">
                    <a:srgbClr val="000000">
                      <a:alpha val="43137"/>
                    </a:srgbClr>
                  </a:outerShdw>
                </a:effectLst>
              </a:rPr>
              <a:t>:</a:t>
            </a:r>
            <a:br>
              <a:rPr lang="en-US" sz="2700" b="1" dirty="0">
                <a:solidFill>
                  <a:srgbClr val="C00000"/>
                </a:solidFill>
                <a:effectLst>
                  <a:outerShdw blurRad="38100" dist="38100" dir="2700000" algn="tl">
                    <a:srgbClr val="000000">
                      <a:alpha val="43137"/>
                    </a:srgbClr>
                  </a:outerShdw>
                </a:effectLst>
              </a:rPr>
            </a:br>
            <a:endParaRPr lang="ar-EG" sz="2700" b="1" dirty="0" smtClean="0">
              <a:solidFill>
                <a:srgbClr val="C00000"/>
              </a:solidFill>
              <a:effectLst>
                <a:outerShdw blurRad="38100" dist="38100" dir="2700000" algn="tl">
                  <a:srgbClr val="000000">
                    <a:alpha val="43137"/>
                  </a:srgbClr>
                </a:outerShdw>
              </a:effectLst>
            </a:endParaRPr>
          </a:p>
          <a:p>
            <a:pPr marL="0" indent="0">
              <a:buNone/>
            </a:pPr>
            <a:r>
              <a:rPr lang="en-US" sz="2700" b="1" dirty="0">
                <a:solidFill>
                  <a:srgbClr val="002060"/>
                </a:solidFill>
                <a:effectLst>
                  <a:outerShdw blurRad="38100" dist="38100" dir="2700000" algn="tl">
                    <a:srgbClr val="000000">
                      <a:alpha val="43137"/>
                    </a:srgbClr>
                  </a:outerShdw>
                </a:effectLst>
              </a:rPr>
              <a:t> </a:t>
            </a:r>
            <a:r>
              <a:rPr lang="ar-SA" sz="2700" b="1" u="sng" dirty="0">
                <a:solidFill>
                  <a:srgbClr val="C00000"/>
                </a:solidFill>
                <a:effectLst>
                  <a:outerShdw blurRad="38100" dist="38100" dir="2700000" algn="tl">
                    <a:srgbClr val="000000">
                      <a:alpha val="43137"/>
                    </a:srgbClr>
                  </a:outerShdw>
                </a:effectLst>
              </a:rPr>
              <a:t>فهذا أبو بكر الصديق </a:t>
            </a:r>
            <a:r>
              <a:rPr lang="ar-SA" sz="2700" b="1" u="sng" dirty="0" smtClean="0">
                <a:solidFill>
                  <a:srgbClr val="C00000"/>
                </a:solidFill>
                <a:effectLst>
                  <a:outerShdw blurRad="38100" dist="38100" dir="2700000" algn="tl">
                    <a:srgbClr val="000000">
                      <a:alpha val="43137"/>
                    </a:srgbClr>
                  </a:outerShdw>
                </a:effectLst>
              </a:rPr>
              <a:t>يقول:</a:t>
            </a:r>
            <a:r>
              <a:rPr lang="ar-EG" sz="2700" b="1" dirty="0">
                <a:solidFill>
                  <a:srgbClr val="C00000"/>
                </a:solidFill>
                <a:effectLst>
                  <a:outerShdw blurRad="38100" dist="38100" dir="2700000" algn="tl">
                    <a:srgbClr val="000000">
                      <a:alpha val="43137"/>
                    </a:srgbClr>
                  </a:outerShdw>
                </a:effectLst>
              </a:rPr>
              <a:t> </a:t>
            </a:r>
            <a:endParaRPr lang="ar-EG" sz="2700" b="1" dirty="0" smtClean="0">
              <a:solidFill>
                <a:srgbClr val="C00000"/>
              </a:solidFill>
              <a:effectLst>
                <a:outerShdw blurRad="38100" dist="38100" dir="2700000" algn="tl">
                  <a:srgbClr val="000000">
                    <a:alpha val="43137"/>
                  </a:srgbClr>
                </a:outerShdw>
              </a:effectLst>
            </a:endParaRPr>
          </a:p>
          <a:p>
            <a:pPr marL="0" indent="0">
              <a:buNone/>
            </a:pPr>
            <a:r>
              <a:rPr lang="ar-EG" sz="2700" b="1" dirty="0" smtClean="0">
                <a:solidFill>
                  <a:srgbClr val="002060"/>
                </a:solidFill>
                <a:effectLst>
                  <a:outerShdw blurRad="38100" dist="38100" dir="2700000" algn="tl">
                    <a:srgbClr val="000000">
                      <a:alpha val="43137"/>
                    </a:srgbClr>
                  </a:outerShdw>
                </a:effectLst>
              </a:rPr>
              <a:t>«</a:t>
            </a:r>
            <a:r>
              <a:rPr lang="ar-SA" sz="2700" b="1" dirty="0" smtClean="0">
                <a:solidFill>
                  <a:srgbClr val="002060"/>
                </a:solidFill>
                <a:effectLst>
                  <a:outerShdw blurRad="38100" dist="38100" dir="2700000" algn="tl">
                    <a:srgbClr val="000000">
                      <a:alpha val="43137"/>
                    </a:srgbClr>
                  </a:outerShdw>
                </a:effectLst>
              </a:rPr>
              <a:t>لا </a:t>
            </a:r>
            <a:r>
              <a:rPr lang="ar-SA" sz="2700" b="1" dirty="0">
                <a:solidFill>
                  <a:srgbClr val="002060"/>
                </a:solidFill>
                <a:effectLst>
                  <a:outerShdw blurRad="38100" dist="38100" dir="2700000" algn="tl">
                    <a:srgbClr val="000000">
                      <a:alpha val="43137"/>
                    </a:srgbClr>
                  </a:outerShdw>
                </a:effectLst>
              </a:rPr>
              <a:t>آمن مكر الله ولو كانت إحدى قدامي في </a:t>
            </a:r>
            <a:r>
              <a:rPr lang="ar-SA" sz="2700" b="1" dirty="0" smtClean="0">
                <a:solidFill>
                  <a:srgbClr val="002060"/>
                </a:solidFill>
                <a:effectLst>
                  <a:outerShdw blurRad="38100" dist="38100" dir="2700000" algn="tl">
                    <a:srgbClr val="000000">
                      <a:alpha val="43137"/>
                    </a:srgbClr>
                  </a:outerShdw>
                </a:effectLst>
              </a:rPr>
              <a:t>الجنة</a:t>
            </a:r>
            <a:r>
              <a:rPr lang="ar-EG" sz="2700" b="1" dirty="0" smtClean="0">
                <a:solidFill>
                  <a:srgbClr val="002060"/>
                </a:solidFill>
                <a:effectLst>
                  <a:outerShdw blurRad="38100" dist="38100" dir="2700000" algn="tl">
                    <a:srgbClr val="000000">
                      <a:alpha val="43137"/>
                    </a:srgbClr>
                  </a:outerShdw>
                </a:effectLst>
              </a:rPr>
              <a:t>»</a:t>
            </a:r>
            <a:r>
              <a:rPr lang="en-US" sz="2700" b="1" dirty="0" smtClean="0">
                <a:solidFill>
                  <a:srgbClr val="002060"/>
                </a:solidFill>
                <a:effectLst>
                  <a:outerShdw blurRad="38100" dist="38100" dir="2700000" algn="tl">
                    <a:srgbClr val="000000">
                      <a:alpha val="43137"/>
                    </a:srgbClr>
                  </a:outerShdw>
                </a:effectLst>
              </a:rPr>
              <a:t>.</a:t>
            </a:r>
            <a:endParaRPr lang="ar-EG" sz="2700" b="1" dirty="0" smtClean="0">
              <a:solidFill>
                <a:srgbClr val="002060"/>
              </a:solidFill>
              <a:effectLst>
                <a:outerShdw blurRad="38100" dist="38100" dir="2700000" algn="tl">
                  <a:srgbClr val="000000">
                    <a:alpha val="43137"/>
                  </a:srgbClr>
                </a:outerShdw>
              </a:effectLst>
            </a:endParaRPr>
          </a:p>
          <a:p>
            <a:pPr marL="0" indent="0">
              <a:buNone/>
            </a:pPr>
            <a:r>
              <a:rPr lang="en-US" sz="2700" b="1" dirty="0">
                <a:solidFill>
                  <a:srgbClr val="002060"/>
                </a:solidFill>
                <a:effectLst>
                  <a:outerShdw blurRad="38100" dist="38100" dir="2700000" algn="tl">
                    <a:srgbClr val="000000">
                      <a:alpha val="43137"/>
                    </a:srgbClr>
                  </a:outerShdw>
                </a:effectLst>
              </a:rPr>
              <a:t/>
            </a:r>
            <a:br>
              <a:rPr lang="en-US" sz="2700" b="1" dirty="0">
                <a:solidFill>
                  <a:srgbClr val="002060"/>
                </a:solidFill>
                <a:effectLst>
                  <a:outerShdw blurRad="38100" dist="38100" dir="2700000" algn="tl">
                    <a:srgbClr val="000000">
                      <a:alpha val="43137"/>
                    </a:srgbClr>
                  </a:outerShdw>
                </a:effectLst>
              </a:rPr>
            </a:br>
            <a:r>
              <a:rPr lang="en-US" sz="2700" b="1" dirty="0">
                <a:solidFill>
                  <a:srgbClr val="002060"/>
                </a:solidFill>
                <a:effectLst>
                  <a:outerShdw blurRad="38100" dist="38100" dir="2700000" algn="tl">
                    <a:srgbClr val="000000">
                      <a:alpha val="43137"/>
                    </a:srgbClr>
                  </a:outerShdw>
                </a:effectLst>
              </a:rPr>
              <a:t> </a:t>
            </a:r>
            <a:r>
              <a:rPr lang="ar-SA" sz="2700" b="1" u="sng" dirty="0">
                <a:solidFill>
                  <a:srgbClr val="C00000"/>
                </a:solidFill>
                <a:effectLst>
                  <a:outerShdw blurRad="38100" dist="38100" dir="2700000" algn="tl">
                    <a:srgbClr val="000000">
                      <a:alpha val="43137"/>
                    </a:srgbClr>
                  </a:outerShdw>
                </a:effectLst>
              </a:rPr>
              <a:t>وقالوا لـعثمان </a:t>
            </a:r>
            <a:r>
              <a:rPr lang="ar-SA" sz="2700" b="1" u="sng" dirty="0" smtClean="0">
                <a:solidFill>
                  <a:srgbClr val="C00000"/>
                </a:solidFill>
                <a:effectLst>
                  <a:outerShdw blurRad="38100" dist="38100" dir="2700000" algn="tl">
                    <a:srgbClr val="000000">
                      <a:alpha val="43137"/>
                    </a:srgbClr>
                  </a:outerShdw>
                </a:effectLst>
              </a:rPr>
              <a:t>:</a:t>
            </a:r>
            <a:r>
              <a:rPr lang="ar-EG" sz="2700" b="1" dirty="0" smtClean="0">
                <a:solidFill>
                  <a:srgbClr val="C00000"/>
                </a:solidFill>
                <a:effectLst>
                  <a:outerShdw blurRad="38100" dist="38100" dir="2700000" algn="tl">
                    <a:srgbClr val="000000">
                      <a:alpha val="43137"/>
                    </a:srgbClr>
                  </a:outerShdw>
                </a:effectLst>
              </a:rPr>
              <a:t>         </a:t>
            </a:r>
            <a:r>
              <a:rPr lang="ar-SA" sz="2700" b="1" dirty="0" smtClean="0">
                <a:solidFill>
                  <a:srgbClr val="00B050"/>
                </a:solidFill>
                <a:effectLst>
                  <a:outerShdw blurRad="38100" dist="38100" dir="2700000" algn="tl">
                    <a:srgbClr val="000000">
                      <a:alpha val="43137"/>
                    </a:srgbClr>
                  </a:outerShdw>
                </a:effectLst>
              </a:rPr>
              <a:t>متى </a:t>
            </a:r>
            <a:r>
              <a:rPr lang="ar-SA" sz="2700" b="1" dirty="0">
                <a:solidFill>
                  <a:srgbClr val="00B050"/>
                </a:solidFill>
                <a:effectLst>
                  <a:outerShdw blurRad="38100" dist="38100" dir="2700000" algn="tl">
                    <a:srgbClr val="000000">
                      <a:alpha val="43137"/>
                    </a:srgbClr>
                  </a:outerShdw>
                </a:effectLst>
              </a:rPr>
              <a:t>الراحة</a:t>
            </a:r>
            <a:r>
              <a:rPr lang="ar-SA" sz="2700" b="1" dirty="0" smtClean="0">
                <a:solidFill>
                  <a:srgbClr val="00B050"/>
                </a:solidFill>
                <a:effectLst>
                  <a:outerShdw blurRad="38100" dist="38100" dir="2700000" algn="tl">
                    <a:srgbClr val="000000">
                      <a:alpha val="43137"/>
                    </a:srgbClr>
                  </a:outerShdw>
                </a:effectLst>
              </a:rPr>
              <a:t>؟</a:t>
            </a:r>
            <a:r>
              <a:rPr lang="ar-EG" sz="2700" b="1" dirty="0" smtClean="0">
                <a:solidFill>
                  <a:srgbClr val="00B050"/>
                </a:solidFill>
                <a:effectLst>
                  <a:outerShdw blurRad="38100" dist="38100" dir="2700000" algn="tl">
                    <a:srgbClr val="000000">
                      <a:alpha val="43137"/>
                    </a:srgbClr>
                  </a:outerShdw>
                </a:effectLst>
              </a:rPr>
              <a:t>!</a:t>
            </a:r>
            <a:r>
              <a:rPr lang="ar-SA" sz="2700" b="1" dirty="0" smtClean="0">
                <a:solidFill>
                  <a:srgbClr val="00B050"/>
                </a:solidFill>
                <a:effectLst>
                  <a:outerShdw blurRad="38100" dist="38100" dir="2700000" algn="tl">
                    <a:srgbClr val="000000">
                      <a:alpha val="43137"/>
                    </a:srgbClr>
                  </a:outerShdw>
                </a:effectLst>
              </a:rPr>
              <a:t> </a:t>
            </a:r>
            <a:endParaRPr lang="ar-EG" sz="2700" b="1" dirty="0" smtClean="0">
              <a:solidFill>
                <a:srgbClr val="00B050"/>
              </a:solidFill>
              <a:effectLst>
                <a:outerShdw blurRad="38100" dist="38100" dir="2700000" algn="tl">
                  <a:srgbClr val="000000">
                    <a:alpha val="43137"/>
                  </a:srgbClr>
                </a:outerShdw>
              </a:effectLst>
            </a:endParaRPr>
          </a:p>
          <a:p>
            <a:pPr marL="0" indent="0" algn="ctr">
              <a:buNone/>
            </a:pPr>
            <a:r>
              <a:rPr lang="ar-SA" sz="2700" b="1" dirty="0" smtClean="0">
                <a:solidFill>
                  <a:srgbClr val="002060"/>
                </a:solidFill>
                <a:effectLst>
                  <a:outerShdw blurRad="38100" dist="38100" dir="2700000" algn="tl">
                    <a:srgbClr val="000000">
                      <a:alpha val="43137"/>
                    </a:srgbClr>
                  </a:outerShdw>
                </a:effectLst>
              </a:rPr>
              <a:t>قال</a:t>
            </a:r>
            <a:r>
              <a:rPr lang="ar-SA" sz="2700" b="1" dirty="0">
                <a:solidFill>
                  <a:srgbClr val="002060"/>
                </a:solidFill>
                <a:effectLst>
                  <a:outerShdw blurRad="38100" dist="38100" dir="2700000" algn="tl">
                    <a:srgbClr val="000000">
                      <a:alpha val="43137"/>
                    </a:srgbClr>
                  </a:outerShdw>
                </a:effectLst>
              </a:rPr>
              <a:t>: </a:t>
            </a:r>
            <a:r>
              <a:rPr lang="ar-EG" sz="2700" b="1" dirty="0" smtClean="0">
                <a:solidFill>
                  <a:srgbClr val="002060"/>
                </a:solidFill>
                <a:effectLst>
                  <a:outerShdw blurRad="38100" dist="38100" dir="2700000" algn="tl">
                    <a:srgbClr val="000000">
                      <a:alpha val="43137"/>
                    </a:srgbClr>
                  </a:outerShdw>
                </a:effectLst>
              </a:rPr>
              <a:t>«</a:t>
            </a:r>
            <a:r>
              <a:rPr lang="ar-SA" sz="2700" b="1" dirty="0" smtClean="0">
                <a:solidFill>
                  <a:srgbClr val="002060"/>
                </a:solidFill>
                <a:effectLst>
                  <a:outerShdw blurRad="38100" dist="38100" dir="2700000" algn="tl">
                    <a:srgbClr val="000000">
                      <a:alpha val="43137"/>
                    </a:srgbClr>
                  </a:outerShdw>
                </a:effectLst>
              </a:rPr>
              <a:t>عندما </a:t>
            </a:r>
            <a:r>
              <a:rPr lang="ar-SA" sz="2700" b="1" dirty="0">
                <a:solidFill>
                  <a:srgbClr val="002060"/>
                </a:solidFill>
                <a:effectLst>
                  <a:outerShdw blurRad="38100" dist="38100" dir="2700000" algn="tl">
                    <a:srgbClr val="000000">
                      <a:alpha val="43137"/>
                    </a:srgbClr>
                  </a:outerShdw>
                </a:effectLst>
              </a:rPr>
              <a:t>تصير الرجل اليسرى بجوار اليمنى داخل عتبة </a:t>
            </a:r>
            <a:r>
              <a:rPr lang="ar-SA" sz="2700" b="1" dirty="0" smtClean="0">
                <a:solidFill>
                  <a:srgbClr val="002060"/>
                </a:solidFill>
                <a:effectLst>
                  <a:outerShdw blurRad="38100" dist="38100" dir="2700000" algn="tl">
                    <a:srgbClr val="000000">
                      <a:alpha val="43137"/>
                    </a:srgbClr>
                  </a:outerShdw>
                </a:effectLst>
              </a:rPr>
              <a:t>الجنة</a:t>
            </a:r>
            <a:r>
              <a:rPr lang="ar-EG" sz="2700" b="1" dirty="0" smtClean="0">
                <a:solidFill>
                  <a:srgbClr val="002060"/>
                </a:solidFill>
                <a:effectLst>
                  <a:outerShdw blurRad="38100" dist="38100" dir="2700000" algn="tl">
                    <a:srgbClr val="000000">
                      <a:alpha val="43137"/>
                    </a:srgbClr>
                  </a:outerShdw>
                </a:effectLst>
              </a:rPr>
              <a:t>.»</a:t>
            </a:r>
            <a:endParaRPr lang="ar-EG" sz="27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662171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750"/>
                                        <p:tgtEl>
                                          <p:spTgt spid="3">
                                            <p:txEl>
                                              <p:pRg st="4" end="4"/>
                                            </p:txEl>
                                          </p:spTgt>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strips(downLeft)">
                                      <p:cBhvr>
                                        <p:cTn id="30" dur="75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strips(downLeft)">
                                      <p:cBhvr>
                                        <p:cTn id="35" dur="750"/>
                                        <p:tgtEl>
                                          <p:spTgt spid="3">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8" presetClass="entr" presetSubtype="12"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Effect transition="in" filter="strips(downLeft)">
                                      <p:cBhvr>
                                        <p:cTn id="40" dur="75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5250" y="2773362"/>
            <a:ext cx="7886700" cy="4351338"/>
          </a:xfrm>
        </p:spPr>
        <p:txBody>
          <a:bodyPr>
            <a:normAutofit/>
          </a:bodyPr>
          <a:lstStyle/>
          <a:p>
            <a:pPr marL="0" indent="0" algn="ctr">
              <a:buNone/>
            </a:pPr>
            <a:r>
              <a:rPr lang="ar-SA" sz="6000" b="1" dirty="0">
                <a:solidFill>
                  <a:srgbClr val="C00000"/>
                </a:solidFill>
                <a:effectLst>
                  <a:outerShdw blurRad="38100" dist="38100" dir="2700000" algn="tl">
                    <a:srgbClr val="000000">
                      <a:alpha val="43137"/>
                    </a:srgbClr>
                  </a:outerShdw>
                </a:effectLst>
              </a:rPr>
              <a:t>فهذه هي الراحة، وبغير هذا لا توجد راحة</a:t>
            </a:r>
            <a:endParaRPr lang="ar-EG" sz="60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777189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0075" y="1587499"/>
            <a:ext cx="7886700" cy="6353175"/>
          </a:xfrm>
        </p:spPr>
        <p:txBody>
          <a:bodyPr>
            <a:noAutofit/>
          </a:bodyPr>
          <a:lstStyle/>
          <a:p>
            <a:pPr marL="0" indent="0">
              <a:buNone/>
            </a:pPr>
            <a:r>
              <a:rPr lang="ar-SA" sz="3800" b="1" dirty="0">
                <a:solidFill>
                  <a:srgbClr val="C00000"/>
                </a:solidFill>
                <a:effectLst>
                  <a:outerShdw blurRad="38100" dist="38100" dir="2700000" algn="tl">
                    <a:srgbClr val="000000">
                      <a:alpha val="43137"/>
                    </a:srgbClr>
                  </a:outerShdw>
                </a:effectLst>
              </a:rPr>
              <a:t>أما الأمن مِن مكر الله فإنه دأب </a:t>
            </a:r>
            <a:endParaRPr lang="ar-EG" sz="3800" b="1" dirty="0" smtClean="0">
              <a:solidFill>
                <a:srgbClr val="C00000"/>
              </a:solidFill>
              <a:effectLst>
                <a:outerShdw blurRad="38100" dist="38100" dir="2700000" algn="tl">
                  <a:srgbClr val="000000">
                    <a:alpha val="43137"/>
                  </a:srgbClr>
                </a:outerShdw>
              </a:effectLst>
            </a:endParaRPr>
          </a:p>
          <a:p>
            <a:pPr marL="0" indent="0">
              <a:buNone/>
            </a:pPr>
            <a:r>
              <a:rPr lang="ar-SA" sz="3800" b="1" dirty="0" smtClean="0">
                <a:solidFill>
                  <a:srgbClr val="C00000"/>
                </a:solidFill>
                <a:effectLst>
                  <a:outerShdw blurRad="38100" dist="38100" dir="2700000" algn="tl">
                    <a:srgbClr val="000000">
                      <a:alpha val="43137"/>
                    </a:srgbClr>
                  </a:outerShdw>
                </a:effectLst>
              </a:rPr>
              <a:t>المنافقين </a:t>
            </a:r>
            <a:r>
              <a:rPr lang="ar-SA" sz="3800" b="1" dirty="0">
                <a:solidFill>
                  <a:srgbClr val="C00000"/>
                </a:solidFill>
                <a:effectLst>
                  <a:outerShdw blurRad="38100" dist="38100" dir="2700000" algn="tl">
                    <a:srgbClr val="000000">
                      <a:alpha val="43137"/>
                    </a:srgbClr>
                  </a:outerShdw>
                </a:effectLst>
              </a:rPr>
              <a:t>، وحال الغافلين </a:t>
            </a:r>
            <a:r>
              <a:rPr lang="ar-SA" sz="3800" b="1" dirty="0" smtClean="0">
                <a:solidFill>
                  <a:srgbClr val="C00000"/>
                </a:solidFill>
                <a:effectLst>
                  <a:outerShdw blurRad="38100" dist="38100" dir="2700000" algn="tl">
                    <a:srgbClr val="000000">
                      <a:alpha val="43137"/>
                    </a:srgbClr>
                  </a:outerShdw>
                </a:effectLst>
              </a:rPr>
              <a:t>المعرِضين</a:t>
            </a:r>
            <a:r>
              <a:rPr lang="ar-EG" sz="3800" b="1" dirty="0" smtClean="0">
                <a:solidFill>
                  <a:srgbClr val="C00000"/>
                </a:solidFill>
                <a:effectLst>
                  <a:outerShdw blurRad="38100" dist="38100" dir="2700000" algn="tl">
                    <a:srgbClr val="000000">
                      <a:alpha val="43137"/>
                    </a:srgbClr>
                  </a:outerShdw>
                </a:effectLst>
              </a:rPr>
              <a:t> </a:t>
            </a:r>
          </a:p>
          <a:p>
            <a:pPr marL="0" indent="0">
              <a:buNone/>
            </a:pPr>
            <a:r>
              <a:rPr lang="ar-SA" sz="3800" b="1" dirty="0" smtClean="0">
                <a:solidFill>
                  <a:srgbClr val="C00000"/>
                </a:solidFill>
                <a:effectLst>
                  <a:outerShdw blurRad="38100" dist="38100" dir="2700000" algn="tl">
                    <a:srgbClr val="000000">
                      <a:alpha val="43137"/>
                    </a:srgbClr>
                  </a:outerShdw>
                </a:effectLst>
              </a:rPr>
              <a:t>ويكون</a:t>
            </a:r>
            <a:r>
              <a:rPr lang="ar-EG" sz="3800" b="1" dirty="0" smtClean="0">
                <a:solidFill>
                  <a:srgbClr val="C00000"/>
                </a:solidFill>
                <a:effectLst>
                  <a:outerShdw blurRad="38100" dist="38100" dir="2700000" algn="tl">
                    <a:srgbClr val="000000">
                      <a:alpha val="43137"/>
                    </a:srgbClr>
                  </a:outerShdw>
                </a:effectLst>
              </a:rPr>
              <a:t> أيضا</a:t>
            </a:r>
            <a:r>
              <a:rPr lang="ar-SA" sz="3800" b="1" dirty="0" smtClean="0">
                <a:solidFill>
                  <a:srgbClr val="C00000"/>
                </a:solidFill>
                <a:effectLst>
                  <a:outerShdw blurRad="38100" dist="38100" dir="2700000" algn="tl">
                    <a:srgbClr val="000000">
                      <a:alpha val="43137"/>
                    </a:srgbClr>
                  </a:outerShdw>
                </a:effectLst>
              </a:rPr>
              <a:t> </a:t>
            </a:r>
            <a:r>
              <a:rPr lang="ar-SA" sz="3800" b="1" dirty="0">
                <a:solidFill>
                  <a:srgbClr val="C00000"/>
                </a:solidFill>
                <a:effectLst>
                  <a:outerShdw blurRad="38100" dist="38100" dir="2700000" algn="tl">
                    <a:srgbClr val="000000">
                      <a:alpha val="43137"/>
                    </a:srgbClr>
                  </a:outerShdw>
                </a:effectLst>
              </a:rPr>
              <a:t>مع إساءة العمل</a:t>
            </a:r>
            <a:r>
              <a:rPr lang="en-US" sz="3800" b="1" dirty="0" smtClean="0">
                <a:solidFill>
                  <a:srgbClr val="C00000"/>
                </a:solidFill>
                <a:effectLst>
                  <a:outerShdw blurRad="38100" dist="38100" dir="2700000" algn="tl">
                    <a:srgbClr val="000000">
                      <a:alpha val="43137"/>
                    </a:srgbClr>
                  </a:outerShdw>
                </a:effectLst>
              </a:rPr>
              <a:t>..</a:t>
            </a:r>
          </a:p>
          <a:p>
            <a:pPr marL="0" indent="0" algn="ctr">
              <a:buNone/>
            </a:pPr>
            <a:r>
              <a:rPr lang="ar-SA" sz="3800" b="1" u="sng" dirty="0" smtClean="0">
                <a:solidFill>
                  <a:srgbClr val="FF0000"/>
                </a:solidFill>
                <a:effectLst>
                  <a:outerShdw blurRad="38100" dist="38100" dir="2700000" algn="tl">
                    <a:srgbClr val="000000">
                      <a:alpha val="43137"/>
                    </a:srgbClr>
                  </a:outerShdw>
                </a:effectLst>
              </a:rPr>
              <a:t>قال </a:t>
            </a:r>
            <a:r>
              <a:rPr lang="ar-SA" sz="3800" b="1" u="sng" dirty="0">
                <a:solidFill>
                  <a:srgbClr val="FF0000"/>
                </a:solidFill>
                <a:effectLst>
                  <a:outerShdw blurRad="38100" dist="38100" dir="2700000" algn="tl">
                    <a:srgbClr val="000000">
                      <a:alpha val="43137"/>
                    </a:srgbClr>
                  </a:outerShdw>
                </a:effectLst>
              </a:rPr>
              <a:t>تعالى : </a:t>
            </a:r>
            <a:endParaRPr lang="ar-EG" sz="3800" b="1" u="sng" dirty="0" smtClean="0">
              <a:solidFill>
                <a:srgbClr val="FF0000"/>
              </a:solidFill>
              <a:effectLst>
                <a:outerShdw blurRad="38100" dist="38100" dir="2700000" algn="tl">
                  <a:srgbClr val="000000">
                    <a:alpha val="43137"/>
                  </a:srgbClr>
                </a:outerShdw>
              </a:effectLst>
            </a:endParaRPr>
          </a:p>
          <a:p>
            <a:pPr marL="0" indent="0" algn="ctr">
              <a:buNone/>
            </a:pPr>
            <a:r>
              <a:rPr lang="ar-SA" sz="3800" b="1" dirty="0" smtClean="0">
                <a:solidFill>
                  <a:srgbClr val="002060"/>
                </a:solidFill>
                <a:effectLst>
                  <a:outerShdw blurRad="38100" dist="38100" dir="2700000" algn="tl">
                    <a:srgbClr val="000000">
                      <a:alpha val="43137"/>
                    </a:srgbClr>
                  </a:outerShdw>
                </a:effectLst>
              </a:rPr>
              <a:t>(</a:t>
            </a:r>
            <a:r>
              <a:rPr lang="ar-SA" sz="3800" b="1" dirty="0">
                <a:solidFill>
                  <a:srgbClr val="002060"/>
                </a:solidFill>
                <a:effectLst>
                  <a:outerShdw blurRad="38100" dist="38100" dir="2700000" algn="tl">
                    <a:srgbClr val="000000">
                      <a:alpha val="43137"/>
                    </a:srgbClr>
                  </a:outerShdw>
                </a:effectLst>
              </a:rPr>
              <a:t>أَفَأَمِنَ أَهْلُ الْقُرَى أَنْ يَأْتِيَهُمْ بَأْسُنَا بَيَاتًا وَهُمْ نَائِمُونَ (97) أَوَأَمِنَ أَهْلُ الْقُرَى أَنْ يَأْتِيَهُمْ بَأْسُنَا ضُحًى وَهُمْ يَلْعَبُونَ (98) أَفَأَمِنُوا مَكْرَ اللَّهِ فَلا يَأْمَنُ مَكْرَ اللَّهِ إِلاَّ الْقَوْمُ </a:t>
            </a:r>
            <a:r>
              <a:rPr lang="ar-SA" sz="3800" b="1" dirty="0" smtClean="0">
                <a:solidFill>
                  <a:srgbClr val="002060"/>
                </a:solidFill>
                <a:effectLst>
                  <a:outerShdw blurRad="38100" dist="38100" dir="2700000" algn="tl">
                    <a:srgbClr val="000000">
                      <a:alpha val="43137"/>
                    </a:srgbClr>
                  </a:outerShdw>
                </a:effectLst>
              </a:rPr>
              <a:t>الْخَاسِرُونَ</a:t>
            </a:r>
            <a:r>
              <a:rPr lang="en-US" sz="3800" b="1" dirty="0" smtClean="0">
                <a:solidFill>
                  <a:srgbClr val="002060"/>
                </a:solidFill>
                <a:effectLst>
                  <a:outerShdw blurRad="38100" dist="38100" dir="2700000" algn="tl">
                    <a:srgbClr val="000000">
                      <a:alpha val="43137"/>
                    </a:srgbClr>
                  </a:outerShdw>
                </a:effectLst>
              </a:rPr>
              <a:t>(</a:t>
            </a:r>
            <a:r>
              <a:rPr lang="en-US" sz="3800" b="1" dirty="0">
                <a:solidFill>
                  <a:srgbClr val="002060"/>
                </a:solidFill>
                <a:effectLst>
                  <a:outerShdw blurRad="38100" dist="38100" dir="2700000" algn="tl">
                    <a:srgbClr val="000000">
                      <a:alpha val="43137"/>
                    </a:srgbClr>
                  </a:outerShdw>
                </a:effectLst>
              </a:rPr>
              <a:t/>
            </a:r>
            <a:br>
              <a:rPr lang="en-US" sz="3800" b="1" dirty="0">
                <a:solidFill>
                  <a:srgbClr val="002060"/>
                </a:solidFill>
                <a:effectLst>
                  <a:outerShdw blurRad="38100" dist="38100" dir="2700000" algn="tl">
                    <a:srgbClr val="000000">
                      <a:alpha val="43137"/>
                    </a:srgbClr>
                  </a:outerShdw>
                </a:effectLst>
              </a:rPr>
            </a:br>
            <a:endParaRPr lang="ar-EG" sz="38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38805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500"/>
                                        <p:tgtEl>
                                          <p:spTgt spid="3">
                                            <p:txEl>
                                              <p:pRg st="1" end="1"/>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trips(downLeft)">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177924"/>
            <a:ext cx="7886700" cy="6175375"/>
          </a:xfrm>
        </p:spPr>
        <p:txBody>
          <a:bodyPr>
            <a:normAutofit/>
          </a:bodyPr>
          <a:lstStyle/>
          <a:p>
            <a:pPr marL="0" indent="0">
              <a:buNone/>
            </a:pPr>
            <a:r>
              <a:rPr lang="en-US" sz="3600" b="1" dirty="0">
                <a:effectLst>
                  <a:outerShdw blurRad="38100" dist="38100" dir="2700000" algn="tl">
                    <a:srgbClr val="000000">
                      <a:alpha val="43137"/>
                    </a:srgbClr>
                  </a:outerShdw>
                </a:effectLst>
              </a:rPr>
              <a:t> </a:t>
            </a:r>
            <a:r>
              <a:rPr lang="ar-SA" sz="3600" b="1" u="sng" dirty="0">
                <a:solidFill>
                  <a:srgbClr val="FF0000"/>
                </a:solidFill>
                <a:effectLst>
                  <a:outerShdw blurRad="38100" dist="38100" dir="2700000" algn="tl">
                    <a:srgbClr val="000000">
                      <a:alpha val="43137"/>
                    </a:srgbClr>
                  </a:outerShdw>
                </a:effectLst>
              </a:rPr>
              <a:t>وقال معاذ بن جبل رضي الله عنه </a:t>
            </a:r>
            <a:r>
              <a:rPr lang="ar-SA" sz="3600" b="1" u="sng" dirty="0" smtClean="0">
                <a:solidFill>
                  <a:srgbClr val="FF0000"/>
                </a:solidFill>
                <a:effectLst>
                  <a:outerShdw blurRad="38100" dist="38100" dir="2700000" algn="tl">
                    <a:srgbClr val="000000">
                      <a:alpha val="43137"/>
                    </a:srgbClr>
                  </a:outerShdw>
                </a:effectLst>
              </a:rPr>
              <a:t>:</a:t>
            </a:r>
            <a:endParaRPr lang="en-US" sz="3600" b="1" u="sng" dirty="0" smtClean="0">
              <a:solidFill>
                <a:srgbClr val="FF0000"/>
              </a:solidFill>
              <a:effectLst>
                <a:outerShdw blurRad="38100" dist="38100" dir="2700000" algn="tl">
                  <a:srgbClr val="000000">
                    <a:alpha val="43137"/>
                  </a:srgbClr>
                </a:outerShdw>
              </a:effectLst>
            </a:endParaRPr>
          </a:p>
          <a:p>
            <a:pPr marL="0" indent="0">
              <a:buNone/>
            </a:pPr>
            <a:endParaRPr lang="ar-EG" sz="1400" b="1" dirty="0" smtClean="0">
              <a:solidFill>
                <a:srgbClr val="002060"/>
              </a:solidFill>
              <a:effectLst>
                <a:outerShdw blurRad="38100" dist="38100" dir="2700000" algn="tl">
                  <a:srgbClr val="000000">
                    <a:alpha val="43137"/>
                  </a:srgbClr>
                </a:outerShdw>
              </a:effectLst>
            </a:endParaRPr>
          </a:p>
          <a:p>
            <a:pPr marL="0" indent="0">
              <a:buNone/>
            </a:pPr>
            <a:r>
              <a:rPr lang="en-US" sz="3600" b="1" dirty="0" smtClean="0">
                <a:solidFill>
                  <a:srgbClr val="002060"/>
                </a:solidFill>
                <a:effectLst>
                  <a:outerShdw blurRad="38100" dist="38100" dir="2700000" algn="tl">
                    <a:srgbClr val="000000">
                      <a:alpha val="43137"/>
                    </a:srgbClr>
                  </a:outerShdw>
                </a:effectLst>
              </a:rPr>
              <a:t>“</a:t>
            </a: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سَيَبْلَى القرآن </a:t>
            </a:r>
            <a:r>
              <a:rPr lang="ar-SA" sz="3600" b="1" dirty="0" smtClean="0">
                <a:solidFill>
                  <a:srgbClr val="002060"/>
                </a:solidFill>
                <a:effectLst>
                  <a:outerShdw blurRad="38100" dist="38100" dir="2700000" algn="tl">
                    <a:srgbClr val="000000">
                      <a:alpha val="43137"/>
                    </a:srgbClr>
                  </a:outerShdw>
                </a:effectLst>
              </a:rPr>
              <a:t>في صدور </a:t>
            </a:r>
            <a:r>
              <a:rPr lang="ar-SA" sz="3600" b="1" dirty="0">
                <a:solidFill>
                  <a:srgbClr val="002060"/>
                </a:solidFill>
                <a:effectLst>
                  <a:outerShdw blurRad="38100" dist="38100" dir="2700000" algn="tl">
                    <a:srgbClr val="000000">
                      <a:alpha val="43137"/>
                    </a:srgbClr>
                  </a:outerShdw>
                </a:effectLst>
              </a:rPr>
              <a:t>أقوام كما </a:t>
            </a:r>
            <a:r>
              <a:rPr lang="ar-SA" sz="3600" b="1" dirty="0" smtClean="0">
                <a:solidFill>
                  <a:srgbClr val="002060"/>
                </a:solidFill>
                <a:effectLst>
                  <a:outerShdw blurRad="38100" dist="38100" dir="2700000" algn="tl">
                    <a:srgbClr val="000000">
                      <a:alpha val="43137"/>
                    </a:srgbClr>
                  </a:outerShdw>
                </a:effectLst>
              </a:rPr>
              <a:t>يَبْلَى</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الثوب فيَتَهَافَتْ ، يقرؤونه لا يجدون له </a:t>
            </a:r>
            <a:r>
              <a:rPr lang="ar-SA" sz="3600" b="1" dirty="0" smtClean="0">
                <a:solidFill>
                  <a:srgbClr val="002060"/>
                </a:solidFill>
                <a:effectLst>
                  <a:outerShdw blurRad="38100" dist="38100" dir="2700000" algn="tl">
                    <a:srgbClr val="000000">
                      <a:alpha val="43137"/>
                    </a:srgbClr>
                  </a:outerShdw>
                </a:effectLst>
              </a:rPr>
              <a:t>شهوة</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ولا لذّة ، يلبسون جلود الضأن على قلوب الذئاب ، أعمالهم طمع لا يُخالِطه خوف </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إن قَصَّرُوا قالوا : سَنَبْلُغ ، وإن أساؤوا قالوا : سَيُغْفَر لنا إنا لا نشرك بالله شيئا ! </a:t>
            </a:r>
            <a:r>
              <a:rPr lang="en-US" sz="3600" b="1" dirty="0" smtClean="0">
                <a:solidFill>
                  <a:srgbClr val="002060"/>
                </a:solidFill>
                <a:effectLst>
                  <a:outerShdw blurRad="38100" dist="38100" dir="2700000" algn="tl">
                    <a:srgbClr val="000000">
                      <a:alpha val="43137"/>
                    </a:srgbClr>
                  </a:outerShdw>
                </a:effectLst>
              </a:rPr>
              <a:t>“</a:t>
            </a:r>
            <a:r>
              <a:rPr lang="ar-SA" sz="3600" b="1" dirty="0" smtClean="0">
                <a:solidFill>
                  <a:srgbClr val="002060"/>
                </a:solidFill>
                <a:effectLst>
                  <a:outerShdw blurRad="38100" dist="38100" dir="2700000" algn="tl">
                    <a:srgbClr val="000000">
                      <a:alpha val="43137"/>
                    </a:srgbClr>
                  </a:outerShdw>
                </a:effectLst>
              </a:rPr>
              <a:t>رواه </a:t>
            </a:r>
            <a:r>
              <a:rPr lang="ar-SA" sz="3600" b="1" dirty="0">
                <a:solidFill>
                  <a:srgbClr val="002060"/>
                </a:solidFill>
                <a:effectLst>
                  <a:outerShdw blurRad="38100" dist="38100" dir="2700000" algn="tl">
                    <a:srgbClr val="000000">
                      <a:alpha val="43137"/>
                    </a:srgbClr>
                  </a:outerShdw>
                </a:effectLst>
              </a:rPr>
              <a:t>الدارمي</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034605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750"/>
                                        <p:tgtEl>
                                          <p:spTgt spid="3">
                                            <p:txEl>
                                              <p:pRg st="2" end="2"/>
                                            </p:txEl>
                                          </p:spTgt>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strips(downLeft)">
                                      <p:cBhvr>
                                        <p:cTn id="15" dur="750"/>
                                        <p:tgtEl>
                                          <p:spTgt spid="3">
                                            <p:txEl>
                                              <p:pRg st="3" end="3"/>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strips(downLeft)">
                                      <p:cBhvr>
                                        <p:cTn id="18" dur="750"/>
                                        <p:tgtEl>
                                          <p:spTgt spid="3">
                                            <p:txEl>
                                              <p:pRg st="4" end="4"/>
                                            </p:txEl>
                                          </p:spTgt>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strips(downLeft)">
                                      <p:cBhvr>
                                        <p:cTn id="21"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57300" y="1016219"/>
            <a:ext cx="7886700" cy="6213476"/>
          </a:xfrm>
        </p:spPr>
        <p:txBody>
          <a:bodyPr>
            <a:noAutofit/>
          </a:bodyPr>
          <a:lstStyle/>
          <a:p>
            <a:pPr marL="0" indent="0">
              <a:buNone/>
            </a:pPr>
            <a:r>
              <a:rPr lang="en-US" sz="2700" b="1" dirty="0">
                <a:solidFill>
                  <a:srgbClr val="FF0000"/>
                </a:solidFill>
                <a:effectLst>
                  <a:outerShdw blurRad="38100" dist="38100" dir="2700000" algn="tl">
                    <a:srgbClr val="000000">
                      <a:alpha val="43137"/>
                    </a:srgbClr>
                  </a:outerShdw>
                </a:effectLst>
              </a:rPr>
              <a:t> </a:t>
            </a:r>
            <a:r>
              <a:rPr lang="ar-SA" sz="2700" b="1" dirty="0">
                <a:solidFill>
                  <a:srgbClr val="FF0000"/>
                </a:solidFill>
                <a:effectLst>
                  <a:outerShdw blurRad="38100" dist="38100" dir="2700000" algn="tl">
                    <a:srgbClr val="000000">
                      <a:alpha val="43137"/>
                    </a:srgbClr>
                  </a:outerShdw>
                </a:effectLst>
              </a:rPr>
              <a:t>وليس للأمن من مكر الله سبب سوى </a:t>
            </a:r>
            <a:endParaRPr lang="en-US" sz="2700" b="1" dirty="0" smtClean="0">
              <a:solidFill>
                <a:srgbClr val="FF0000"/>
              </a:solidFill>
              <a:effectLst>
                <a:outerShdw blurRad="38100" dist="38100" dir="2700000" algn="tl">
                  <a:srgbClr val="000000">
                    <a:alpha val="43137"/>
                  </a:srgbClr>
                </a:outerShdw>
              </a:effectLst>
            </a:endParaRPr>
          </a:p>
          <a:p>
            <a:pPr marL="0" indent="0">
              <a:buNone/>
            </a:pPr>
            <a:r>
              <a:rPr lang="ar-SA" sz="2700" b="1" u="sng" dirty="0" smtClean="0">
                <a:solidFill>
                  <a:srgbClr val="002060"/>
                </a:solidFill>
                <a:effectLst>
                  <a:outerShdw blurRad="38100" dist="38100" dir="2700000" algn="tl">
                    <a:srgbClr val="000000">
                      <a:alpha val="43137"/>
                    </a:srgbClr>
                  </a:outerShdw>
                </a:effectLst>
              </a:rPr>
              <a:t>الغفلة </a:t>
            </a:r>
            <a:r>
              <a:rPr lang="ar-SA" sz="2700" b="1" u="sng" dirty="0">
                <a:solidFill>
                  <a:srgbClr val="002060"/>
                </a:solidFill>
                <a:effectLst>
                  <a:outerShdw blurRad="38100" dist="38100" dir="2700000" algn="tl">
                    <a:srgbClr val="000000">
                      <a:alpha val="43137"/>
                    </a:srgbClr>
                  </a:outerShdw>
                </a:effectLst>
              </a:rPr>
              <a:t>والتفريط والجهل بقدر الله عزّ وجل</a:t>
            </a:r>
            <a:r>
              <a:rPr lang="en-US" sz="2700" b="1" u="sng" dirty="0">
                <a:solidFill>
                  <a:srgbClr val="002060"/>
                </a:solidFill>
                <a:effectLst>
                  <a:outerShdw blurRad="38100" dist="38100" dir="2700000" algn="tl">
                    <a:srgbClr val="000000">
                      <a:alpha val="43137"/>
                    </a:srgbClr>
                  </a:outerShdw>
                </a:effectLst>
              </a:rPr>
              <a:t>..</a:t>
            </a:r>
            <a:r>
              <a:rPr lang="en-US" sz="2700" b="1" dirty="0">
                <a:solidFill>
                  <a:srgbClr val="002060"/>
                </a:solidFill>
                <a:effectLst>
                  <a:outerShdw blurRad="38100" dist="38100" dir="2700000" algn="tl">
                    <a:srgbClr val="000000">
                      <a:alpha val="43137"/>
                    </a:srgbClr>
                  </a:outerShdw>
                </a:effectLst>
              </a:rPr>
              <a:t/>
            </a:r>
            <a:br>
              <a:rPr lang="en-US" sz="2700" b="1" dirty="0">
                <a:solidFill>
                  <a:srgbClr val="002060"/>
                </a:solidFill>
                <a:effectLst>
                  <a:outerShdw blurRad="38100" dist="38100" dir="2700000" algn="tl">
                    <a:srgbClr val="000000">
                      <a:alpha val="43137"/>
                    </a:srgbClr>
                  </a:outerShdw>
                </a:effectLst>
              </a:rPr>
            </a:br>
            <a:endParaRPr lang="ar-EG" sz="2700" b="1" dirty="0" smtClean="0">
              <a:solidFill>
                <a:srgbClr val="002060"/>
              </a:solidFill>
              <a:effectLst>
                <a:outerShdw blurRad="38100" dist="38100" dir="2700000" algn="tl">
                  <a:srgbClr val="000000">
                    <a:alpha val="43137"/>
                  </a:srgbClr>
                </a:outerShdw>
              </a:effectLst>
            </a:endParaRPr>
          </a:p>
          <a:p>
            <a:pPr marL="0" indent="0">
              <a:buNone/>
            </a:pPr>
            <a:endParaRPr lang="ar-EG" sz="2700" b="1" dirty="0" smtClean="0">
              <a:solidFill>
                <a:srgbClr val="002060"/>
              </a:solidFill>
              <a:effectLst>
                <a:outerShdw blurRad="38100" dist="38100" dir="2700000" algn="tl">
                  <a:srgbClr val="000000">
                    <a:alpha val="43137"/>
                  </a:srgbClr>
                </a:outerShdw>
              </a:effectLst>
            </a:endParaRPr>
          </a:p>
          <a:p>
            <a:pPr marL="0" indent="0">
              <a:buNone/>
            </a:pPr>
            <a:r>
              <a:rPr lang="en-US" sz="2700" b="1" dirty="0">
                <a:solidFill>
                  <a:srgbClr val="002060"/>
                </a:solidFill>
                <a:effectLst>
                  <a:outerShdw blurRad="38100" dist="38100" dir="2700000" algn="tl">
                    <a:srgbClr val="000000">
                      <a:alpha val="43137"/>
                    </a:srgbClr>
                  </a:outerShdw>
                </a:effectLst>
              </a:rPr>
              <a:t> </a:t>
            </a:r>
            <a:r>
              <a:rPr lang="ar-SA" sz="2700" b="1" u="sng" dirty="0">
                <a:solidFill>
                  <a:srgbClr val="C00000"/>
                </a:solidFill>
                <a:effectLst>
                  <a:outerShdw blurRad="38100" dist="38100" dir="2700000" algn="tl">
                    <a:srgbClr val="000000">
                      <a:alpha val="43137"/>
                    </a:srgbClr>
                  </a:outerShdw>
                </a:effectLst>
              </a:rPr>
              <a:t>ورحم الله الحسن البصري حين </a:t>
            </a:r>
            <a:r>
              <a:rPr lang="ar-SA" sz="2700" b="1" u="sng" dirty="0" smtClean="0">
                <a:solidFill>
                  <a:srgbClr val="C00000"/>
                </a:solidFill>
                <a:effectLst>
                  <a:outerShdw blurRad="38100" dist="38100" dir="2700000" algn="tl">
                    <a:srgbClr val="000000">
                      <a:alpha val="43137"/>
                    </a:srgbClr>
                  </a:outerShdw>
                </a:effectLst>
              </a:rPr>
              <a:t>قال:</a:t>
            </a:r>
            <a:endParaRPr lang="ar-EG" sz="2700" b="1" dirty="0" smtClean="0">
              <a:solidFill>
                <a:srgbClr val="C00000"/>
              </a:solidFill>
              <a:effectLst>
                <a:outerShdw blurRad="38100" dist="38100" dir="2700000" algn="tl">
                  <a:srgbClr val="000000">
                    <a:alpha val="43137"/>
                  </a:srgbClr>
                </a:outerShdw>
              </a:effectLst>
            </a:endParaRPr>
          </a:p>
          <a:p>
            <a:pPr marL="0" indent="0">
              <a:buNone/>
            </a:pPr>
            <a:r>
              <a:rPr lang="ar-SA" sz="2700" b="1" dirty="0" smtClean="0">
                <a:solidFill>
                  <a:srgbClr val="0070C0"/>
                </a:solidFill>
                <a:effectLst>
                  <a:outerShdw blurRad="38100" dist="38100" dir="2700000" algn="tl">
                    <a:srgbClr val="000000">
                      <a:alpha val="43137"/>
                    </a:srgbClr>
                  </a:outerShdw>
                </a:effectLst>
              </a:rPr>
              <a:t>"</a:t>
            </a:r>
            <a:r>
              <a:rPr lang="ar-SA" sz="2700" b="1" dirty="0">
                <a:solidFill>
                  <a:srgbClr val="0070C0"/>
                </a:solidFill>
                <a:effectLst>
                  <a:outerShdw blurRad="38100" dist="38100" dir="2700000" algn="tl">
                    <a:srgbClr val="000000">
                      <a:alpha val="43137"/>
                    </a:srgbClr>
                  </a:outerShdw>
                </a:effectLst>
              </a:rPr>
              <a:t>المؤمن يعمل بالطاعات وهو مشفق وجل خائف، والفاجر يعمل بالمعاصي وهو </a:t>
            </a:r>
            <a:r>
              <a:rPr lang="ar-SA" sz="2700" b="1" dirty="0" smtClean="0">
                <a:solidFill>
                  <a:srgbClr val="0070C0"/>
                </a:solidFill>
                <a:effectLst>
                  <a:outerShdw blurRad="38100" dist="38100" dir="2700000" algn="tl">
                    <a:srgbClr val="000000">
                      <a:alpha val="43137"/>
                    </a:srgbClr>
                  </a:outerShdw>
                </a:effectLst>
              </a:rPr>
              <a:t>آمن“</a:t>
            </a:r>
            <a:endParaRPr lang="en-US" sz="2700" b="1" dirty="0" smtClean="0">
              <a:solidFill>
                <a:srgbClr val="0070C0"/>
              </a:solidFill>
              <a:effectLst>
                <a:outerShdw blurRad="38100" dist="38100" dir="2700000" algn="tl">
                  <a:srgbClr val="000000">
                    <a:alpha val="43137"/>
                  </a:srgbClr>
                </a:outerShdw>
              </a:effectLst>
            </a:endParaRPr>
          </a:p>
          <a:p>
            <a:pPr marL="0" indent="0">
              <a:buNone/>
            </a:pPr>
            <a:r>
              <a:rPr lang="ar-SA" sz="2700" b="1" dirty="0">
                <a:solidFill>
                  <a:srgbClr val="002060"/>
                </a:solidFill>
                <a:effectLst>
                  <a:outerShdw blurRad="38100" dist="38100" dir="2700000" algn="tl">
                    <a:srgbClr val="000000">
                      <a:alpha val="43137"/>
                    </a:srgbClr>
                  </a:outerShdw>
                </a:effectLst>
              </a:rPr>
              <a:t>فالمؤمن دائم الخوف من سوء الخاتمة وأن تخونه ذنوبه .. فيكون وَجِـلاً خائفاً ، إلا أن هذا الخوف لا يَحمِله على القنوط من رحمة </a:t>
            </a:r>
            <a:r>
              <a:rPr lang="ar-SA" sz="2700" b="1" dirty="0" smtClean="0">
                <a:solidFill>
                  <a:srgbClr val="002060"/>
                </a:solidFill>
                <a:effectLst>
                  <a:outerShdw blurRad="38100" dist="38100" dir="2700000" algn="tl">
                    <a:srgbClr val="000000">
                      <a:alpha val="43137"/>
                    </a:srgbClr>
                  </a:outerShdw>
                </a:effectLst>
              </a:rPr>
              <a:t>الله</a:t>
            </a:r>
            <a:r>
              <a:rPr lang="ar-EG" sz="2700" b="1" dirty="0" smtClean="0">
                <a:solidFill>
                  <a:srgbClr val="002060"/>
                </a:solidFill>
                <a:effectLst>
                  <a:outerShdw blurRad="38100" dist="38100" dir="2700000" algn="tl">
                    <a:srgbClr val="000000">
                      <a:alpha val="43137"/>
                    </a:srgbClr>
                  </a:outerShdw>
                </a:effectLst>
              </a:rPr>
              <a:t>..</a:t>
            </a:r>
          </a:p>
          <a:p>
            <a:pPr marL="0" indent="0">
              <a:buNone/>
            </a:pPr>
            <a:endParaRPr lang="ar-EG" sz="2700" dirty="0" smtClean="0"/>
          </a:p>
          <a:p>
            <a:pPr marL="0" indent="0">
              <a:buNone/>
            </a:pPr>
            <a:r>
              <a:rPr lang="en-US" sz="2700" dirty="0"/>
              <a:t> </a:t>
            </a:r>
            <a:r>
              <a:rPr lang="ar-SA" sz="2700" b="1" u="sng" dirty="0">
                <a:solidFill>
                  <a:srgbClr val="C00000"/>
                </a:solidFill>
                <a:effectLst>
                  <a:outerShdw blurRad="38100" dist="38100" dir="2700000" algn="tl">
                    <a:srgbClr val="000000">
                      <a:alpha val="43137"/>
                    </a:srgbClr>
                  </a:outerShdw>
                </a:effectLst>
              </a:rPr>
              <a:t>قال شيخ الإسلام ابن تيمية رحمه الله </a:t>
            </a:r>
            <a:r>
              <a:rPr lang="ar-SA" sz="2700" b="1" u="sng" dirty="0" smtClean="0">
                <a:solidFill>
                  <a:srgbClr val="C00000"/>
                </a:solidFill>
                <a:effectLst>
                  <a:outerShdw blurRad="38100" dist="38100" dir="2700000" algn="tl">
                    <a:srgbClr val="000000">
                      <a:alpha val="43137"/>
                    </a:srgbClr>
                  </a:outerShdw>
                </a:effectLst>
              </a:rPr>
              <a:t>:</a:t>
            </a:r>
            <a:endParaRPr lang="ar-EG" sz="2700" b="1" dirty="0" smtClean="0">
              <a:solidFill>
                <a:srgbClr val="C00000"/>
              </a:solidFill>
              <a:effectLst>
                <a:outerShdw blurRad="38100" dist="38100" dir="2700000" algn="tl">
                  <a:srgbClr val="000000">
                    <a:alpha val="43137"/>
                  </a:srgbClr>
                </a:outerShdw>
              </a:effectLst>
            </a:endParaRPr>
          </a:p>
          <a:p>
            <a:pPr marL="0" indent="0" algn="ctr">
              <a:buNone/>
            </a:pPr>
            <a:r>
              <a:rPr lang="en-US" sz="2700" b="1" dirty="0">
                <a:solidFill>
                  <a:srgbClr val="0070C0"/>
                </a:solidFill>
                <a:effectLst>
                  <a:outerShdw blurRad="38100" dist="38100" dir="2700000" algn="tl">
                    <a:srgbClr val="000000">
                      <a:alpha val="43137"/>
                    </a:srgbClr>
                  </a:outerShdw>
                </a:effectLst>
              </a:rPr>
              <a:t>“</a:t>
            </a:r>
            <a:r>
              <a:rPr lang="ar-SA" sz="2700" b="1" dirty="0">
                <a:solidFill>
                  <a:srgbClr val="0070C0"/>
                </a:solidFill>
                <a:effectLst>
                  <a:outerShdw blurRad="38100" dist="38100" dir="2700000" algn="tl">
                    <a:srgbClr val="000000">
                      <a:alpha val="43137"/>
                    </a:srgbClr>
                  </a:outerShdw>
                </a:effectLst>
              </a:rPr>
              <a:t>الخوف المحمود ما حَجَزَكَ عن مَحَارِم الله</a:t>
            </a:r>
            <a:r>
              <a:rPr lang="en-US" sz="2700" b="1" dirty="0">
                <a:solidFill>
                  <a:srgbClr val="0070C0"/>
                </a:solidFill>
                <a:effectLst>
                  <a:outerShdw blurRad="38100" dist="38100" dir="2700000" algn="tl">
                    <a:srgbClr val="000000">
                      <a:alpha val="43137"/>
                    </a:srgbClr>
                  </a:outerShdw>
                </a:effectLst>
              </a:rPr>
              <a:t> .”</a:t>
            </a:r>
            <a:endParaRPr lang="ar-EG" sz="2700" b="1" dirty="0">
              <a:solidFill>
                <a:srgbClr val="0070C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983504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anim calcmode="lin" valueType="num">
                                      <p:cBhvr>
                                        <p:cTn id="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500"/>
                                        <p:tgtEl>
                                          <p:spTgt spid="5">
                                            <p:txEl>
                                              <p:pRg st="1" end="1"/>
                                            </p:txEl>
                                          </p:spTgt>
                                        </p:tgtEl>
                                      </p:cBhvr>
                                    </p:animEffect>
                                    <p:anim calcmode="lin" valueType="num">
                                      <p:cBhvr>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500"/>
                                        <p:tgtEl>
                                          <p:spTgt spid="5">
                                            <p:txEl>
                                              <p:pRg st="3" end="3"/>
                                            </p:txEl>
                                          </p:spTgt>
                                        </p:tgtEl>
                                      </p:cBhvr>
                                    </p:animEffect>
                                    <p:anim calcmode="lin" valueType="num">
                                      <p:cBhvr>
                                        <p:cTn id="2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500"/>
                                        <p:tgtEl>
                                          <p:spTgt spid="5">
                                            <p:txEl>
                                              <p:pRg st="4" end="4"/>
                                            </p:txEl>
                                          </p:spTgt>
                                        </p:tgtEl>
                                      </p:cBhvr>
                                    </p:animEffect>
                                    <p:anim calcmode="lin" valueType="num">
                                      <p:cBhvr>
                                        <p:cTn id="2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5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5">
                                            <p:txEl>
                                              <p:pRg st="5" end="5"/>
                                            </p:txEl>
                                          </p:spTgt>
                                        </p:tgtEl>
                                        <p:attrNameLst>
                                          <p:attrName>style.visibility</p:attrName>
                                        </p:attrNameLst>
                                      </p:cBhvr>
                                      <p:to>
                                        <p:strVal val="visible"/>
                                      </p:to>
                                    </p:set>
                                    <p:animEffect transition="in" filter="fade">
                                      <p:cBhvr>
                                        <p:cTn id="35" dur="500"/>
                                        <p:tgtEl>
                                          <p:spTgt spid="5">
                                            <p:txEl>
                                              <p:pRg st="5" end="5"/>
                                            </p:txEl>
                                          </p:spTgt>
                                        </p:tgtEl>
                                      </p:cBhvr>
                                    </p:animEffect>
                                    <p:anim calcmode="lin" valueType="num">
                                      <p:cBhvr>
                                        <p:cTn id="36"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7" dur="5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anim calcmode="lin" valueType="num">
                                      <p:cBhvr>
                                        <p:cTn id="43"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44" dur="500" fill="hold"/>
                                        <p:tgtEl>
                                          <p:spTgt spid="5">
                                            <p:txEl>
                                              <p:pRg st="7" end="7"/>
                                            </p:txEl>
                                          </p:spTgt>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anim calcmode="lin" valueType="num">
                                      <p:cBhvr>
                                        <p:cTn id="48"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9" dur="5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79600" y="1089025"/>
            <a:ext cx="7264400" cy="5768975"/>
          </a:xfrm>
        </p:spPr>
        <p:txBody>
          <a:bodyPr>
            <a:normAutofit/>
          </a:bodyPr>
          <a:lstStyle/>
          <a:p>
            <a:r>
              <a:rPr lang="ar-SA" sz="3600" b="1" dirty="0" smtClean="0">
                <a:solidFill>
                  <a:srgbClr val="C00000"/>
                </a:solidFill>
                <a:effectLst>
                  <a:outerShdw blurRad="38100" dist="38100" dir="2700000" algn="tl">
                    <a:srgbClr val="000000">
                      <a:alpha val="43137"/>
                    </a:srgbClr>
                  </a:outerShdw>
                </a:effectLst>
              </a:rPr>
              <a:t>فكيف </a:t>
            </a:r>
            <a:r>
              <a:rPr lang="ar-SA" sz="3600" b="1" dirty="0">
                <a:solidFill>
                  <a:srgbClr val="C00000"/>
                </a:solidFill>
                <a:effectLst>
                  <a:outerShdw blurRad="38100" dist="38100" dir="2700000" algn="tl">
                    <a:srgbClr val="000000">
                      <a:alpha val="43137"/>
                    </a:srgbClr>
                  </a:outerShdw>
                </a:effectLst>
              </a:rPr>
              <a:t>نأمن سوء الخاتمة وقد ختم </a:t>
            </a:r>
            <a:endParaRPr lang="ar-EG" sz="3600" b="1"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C00000"/>
                </a:solidFill>
                <a:effectLst>
                  <a:outerShdw blurRad="38100" dist="38100" dir="2700000" algn="tl">
                    <a:srgbClr val="000000">
                      <a:alpha val="43137"/>
                    </a:srgbClr>
                  </a:outerShdw>
                </a:effectLst>
              </a:rPr>
              <a:t>بها لبعض </a:t>
            </a:r>
            <a:r>
              <a:rPr lang="ar-SA" sz="3600" b="1" dirty="0">
                <a:solidFill>
                  <a:srgbClr val="C00000"/>
                </a:solidFill>
                <a:effectLst>
                  <a:outerShdw blurRad="38100" dist="38100" dir="2700000" algn="tl">
                    <a:srgbClr val="000000">
                      <a:alpha val="43137"/>
                    </a:srgbClr>
                  </a:outerShdw>
                </a:effectLst>
              </a:rPr>
              <a:t>من بايع الرسول صلى الله عليه </a:t>
            </a:r>
            <a:r>
              <a:rPr lang="ar-SA" sz="3600" b="1" dirty="0" smtClean="0">
                <a:solidFill>
                  <a:srgbClr val="C00000"/>
                </a:solidFill>
                <a:effectLst>
                  <a:outerShdw blurRad="38100" dist="38100" dir="2700000" algn="tl">
                    <a:srgbClr val="000000">
                      <a:alpha val="43137"/>
                    </a:srgbClr>
                  </a:outerShdw>
                </a:effectLst>
              </a:rPr>
              <a:t>وسلم</a:t>
            </a:r>
            <a:endParaRPr lang="ar-EG" sz="3600" b="1"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C00000"/>
                </a:solidFill>
                <a:effectLst>
                  <a:outerShdw blurRad="38100" dist="38100" dir="2700000" algn="tl">
                    <a:srgbClr val="000000">
                      <a:alpha val="43137"/>
                    </a:srgbClr>
                  </a:outerShdw>
                </a:effectLst>
              </a:rPr>
              <a:t>وجاهد </a:t>
            </a:r>
            <a:r>
              <a:rPr lang="ar-SA" sz="3600" b="1" dirty="0">
                <a:solidFill>
                  <a:srgbClr val="C00000"/>
                </a:solidFill>
                <a:effectLst>
                  <a:outerShdw blurRad="38100" dist="38100" dir="2700000" algn="tl">
                    <a:srgbClr val="000000">
                      <a:alpha val="43137"/>
                    </a:srgbClr>
                  </a:outerShdw>
                </a:effectLst>
              </a:rPr>
              <a:t>في سبيل الله وأبلى في الجهاد</a:t>
            </a:r>
            <a:r>
              <a:rPr lang="ar-SA" sz="3600" b="1" dirty="0" smtClean="0">
                <a:solidFill>
                  <a:srgbClr val="C00000"/>
                </a:solidFill>
                <a:effectLst>
                  <a:outerShdw blurRad="38100" dist="38100" dir="2700000" algn="tl">
                    <a:srgbClr val="000000">
                      <a:alpha val="43137"/>
                    </a:srgbClr>
                  </a:outerShdw>
                </a:effectLst>
              </a:rPr>
              <a:t>؟</a:t>
            </a:r>
            <a:r>
              <a:rPr lang="en-US" sz="3600" b="1" dirty="0" smtClean="0">
                <a:solidFill>
                  <a:srgbClr val="C00000"/>
                </a:solidFill>
                <a:effectLst>
                  <a:outerShdw blurRad="38100" dist="38100" dir="2700000" algn="tl">
                    <a:srgbClr val="000000">
                      <a:alpha val="43137"/>
                    </a:srgbClr>
                  </a:outerShdw>
                </a:effectLst>
              </a:rPr>
              <a:t>!!</a:t>
            </a:r>
            <a:r>
              <a:rPr lang="en-US" sz="3600" b="1" dirty="0">
                <a:solidFill>
                  <a:srgbClr val="C00000"/>
                </a:solidFill>
                <a:effectLst>
                  <a:outerShdw blurRad="38100" dist="38100" dir="2700000" algn="tl">
                    <a:srgbClr val="000000">
                      <a:alpha val="43137"/>
                    </a:srgbClr>
                  </a:outerShdw>
                </a:effectLst>
              </a:rPr>
              <a:t/>
            </a:r>
            <a:br>
              <a:rPr lang="en-US" sz="3600" b="1" dirty="0">
                <a:solidFill>
                  <a:srgbClr val="C00000"/>
                </a:solidFill>
                <a:effectLst>
                  <a:outerShdw blurRad="38100" dist="38100" dir="2700000" algn="tl">
                    <a:srgbClr val="000000">
                      <a:alpha val="43137"/>
                    </a:srgbClr>
                  </a:outerShdw>
                </a:effectLst>
              </a:rPr>
            </a:br>
            <a:endParaRPr lang="en-US" sz="3600" b="1" dirty="0" smtClean="0">
              <a:solidFill>
                <a:srgbClr val="C00000"/>
              </a:solidFill>
              <a:effectLst>
                <a:outerShdw blurRad="38100" dist="38100" dir="2700000" algn="tl">
                  <a:srgbClr val="000000">
                    <a:alpha val="43137"/>
                  </a:srgbClr>
                </a:outerShdw>
              </a:effectLst>
            </a:endParaRPr>
          </a:p>
          <a:p>
            <a:r>
              <a:rPr lang="ar-SA" sz="3600" b="1" dirty="0" smtClean="0">
                <a:solidFill>
                  <a:srgbClr val="C00000"/>
                </a:solidFill>
                <a:effectLst>
                  <a:outerShdw blurRad="38100" dist="38100" dir="2700000" algn="tl">
                    <a:srgbClr val="000000">
                      <a:alpha val="43137"/>
                    </a:srgbClr>
                  </a:outerShdw>
                </a:effectLst>
              </a:rPr>
              <a:t>وكيف </a:t>
            </a:r>
            <a:r>
              <a:rPr lang="ar-SA" sz="3600" b="1" dirty="0">
                <a:solidFill>
                  <a:srgbClr val="C00000"/>
                </a:solidFill>
                <a:effectLst>
                  <a:outerShdw blurRad="38100" dist="38100" dir="2700000" algn="tl">
                    <a:srgbClr val="000000">
                      <a:alpha val="43137"/>
                    </a:srgbClr>
                  </a:outerShdw>
                </a:effectLst>
              </a:rPr>
              <a:t>نأمن سوء الخاتمة وقد خاف منها كبار الصحابة ومن بشروا بالجنة</a:t>
            </a:r>
            <a:r>
              <a:rPr lang="en-US" sz="3600" b="1" dirty="0">
                <a:solidFill>
                  <a:srgbClr val="C00000"/>
                </a:solidFill>
                <a:effectLst>
                  <a:outerShdw blurRad="38100" dist="38100" dir="2700000" algn="tl">
                    <a:srgbClr val="000000">
                      <a:alpha val="43137"/>
                    </a:srgbClr>
                  </a:outerShdw>
                </a:effectLst>
              </a:rPr>
              <a:t> </a:t>
            </a:r>
            <a:r>
              <a:rPr lang="en-US" sz="3600" b="1" dirty="0" smtClean="0">
                <a:solidFill>
                  <a:srgbClr val="C00000"/>
                </a:solidFill>
                <a:effectLst>
                  <a:outerShdw blurRad="38100" dist="38100" dir="2700000" algn="tl">
                    <a:srgbClr val="000000">
                      <a:alpha val="43137"/>
                    </a:srgbClr>
                  </a:outerShdw>
                </a:effectLst>
              </a:rPr>
              <a:t>!!</a:t>
            </a:r>
            <a:r>
              <a:rPr lang="en-US" sz="3600" b="1" dirty="0">
                <a:solidFill>
                  <a:srgbClr val="C00000"/>
                </a:solidFill>
                <a:effectLst>
                  <a:outerShdw blurRad="38100" dist="38100" dir="2700000" algn="tl">
                    <a:srgbClr val="000000">
                      <a:alpha val="43137"/>
                    </a:srgbClr>
                  </a:outerShdw>
                </a:effectLst>
              </a:rPr>
              <a:t/>
            </a:r>
            <a:br>
              <a:rPr lang="en-US" sz="3600" b="1" dirty="0">
                <a:solidFill>
                  <a:srgbClr val="C00000"/>
                </a:solidFill>
                <a:effectLst>
                  <a:outerShdw blurRad="38100" dist="38100" dir="2700000" algn="tl">
                    <a:srgbClr val="000000">
                      <a:alpha val="43137"/>
                    </a:srgbClr>
                  </a:outerShdw>
                </a:effectLst>
              </a:rPr>
            </a:br>
            <a:endParaRPr lang="ar-EG" sz="3600" b="1" dirty="0" smtClean="0">
              <a:solidFill>
                <a:srgbClr val="C00000"/>
              </a:solidFill>
              <a:effectLst>
                <a:outerShdw blurRad="38100" dist="38100" dir="2700000" algn="tl">
                  <a:srgbClr val="000000">
                    <a:alpha val="43137"/>
                  </a:srgbClr>
                </a:outerShdw>
              </a:effectLst>
            </a:endParaRPr>
          </a:p>
          <a:p>
            <a:r>
              <a:rPr lang="ar-SA" sz="3600" b="1" dirty="0" smtClean="0">
                <a:solidFill>
                  <a:srgbClr val="C00000"/>
                </a:solidFill>
                <a:effectLst>
                  <a:outerShdw blurRad="38100" dist="38100" dir="2700000" algn="tl">
                    <a:srgbClr val="000000">
                      <a:alpha val="43137"/>
                    </a:srgbClr>
                  </a:outerShdw>
                </a:effectLst>
              </a:rPr>
              <a:t>وكيف </a:t>
            </a:r>
            <a:r>
              <a:rPr lang="ar-SA" sz="3600" b="1" dirty="0">
                <a:solidFill>
                  <a:srgbClr val="C00000"/>
                </a:solidFill>
                <a:effectLst>
                  <a:outerShdw blurRad="38100" dist="38100" dir="2700000" algn="tl">
                    <a:srgbClr val="000000">
                      <a:alpha val="43137"/>
                    </a:srgbClr>
                  </a:outerShdw>
                </a:effectLst>
              </a:rPr>
              <a:t>نأمنها ونحن أعلم الناس بتقصيرنا وإسرافنا في </a:t>
            </a:r>
            <a:r>
              <a:rPr lang="ar-SA" sz="3600" b="1" dirty="0" smtClean="0">
                <a:solidFill>
                  <a:srgbClr val="C00000"/>
                </a:solidFill>
                <a:effectLst>
                  <a:outerShdw blurRad="38100" dist="38100" dir="2700000" algn="tl">
                    <a:srgbClr val="000000">
                      <a:alpha val="43137"/>
                    </a:srgbClr>
                  </a:outerShdw>
                </a:effectLst>
              </a:rPr>
              <a:t>أمرنا</a:t>
            </a:r>
            <a:r>
              <a:rPr lang="en-US" sz="3600" b="1" dirty="0" smtClean="0">
                <a:solidFill>
                  <a:srgbClr val="C00000"/>
                </a:solidFill>
                <a:effectLst>
                  <a:outerShdw blurRad="38100" dist="38100" dir="2700000" algn="tl">
                    <a:srgbClr val="000000">
                      <a:alpha val="43137"/>
                    </a:srgbClr>
                  </a:outerShdw>
                </a:effectLst>
              </a:rPr>
              <a:t>!!</a:t>
            </a:r>
            <a:r>
              <a:rPr lang="en-US" sz="3600" b="1" dirty="0">
                <a:solidFill>
                  <a:srgbClr val="C00000"/>
                </a:solidFill>
                <a:effectLst>
                  <a:outerShdw blurRad="38100" dist="38100" dir="2700000" algn="tl">
                    <a:srgbClr val="000000">
                      <a:alpha val="43137"/>
                    </a:srgbClr>
                  </a:outerShdw>
                </a:effectLst>
              </a:rPr>
              <a:t/>
            </a:r>
            <a:br>
              <a:rPr lang="en-US" sz="3600" b="1" dirty="0">
                <a:solidFill>
                  <a:srgbClr val="C00000"/>
                </a:solidFill>
                <a:effectLst>
                  <a:outerShdw blurRad="38100" dist="38100" dir="2700000" algn="tl">
                    <a:srgbClr val="000000">
                      <a:alpha val="43137"/>
                    </a:srgbClr>
                  </a:outerShdw>
                </a:effectLst>
              </a:rPr>
            </a:br>
            <a:endParaRPr lang="ar-EG" sz="36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14447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3200" y="406400"/>
            <a:ext cx="6350000" cy="635000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910176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4800" y="2138362"/>
            <a:ext cx="7886700" cy="4351338"/>
          </a:xfrm>
        </p:spPr>
        <p:txBody>
          <a:bodyPr>
            <a:normAutofit/>
          </a:bodyPr>
          <a:lstStyle/>
          <a:p>
            <a:pPr marL="0" indent="0" algn="ctr">
              <a:buNone/>
            </a:pPr>
            <a:r>
              <a:rPr lang="ar-SA" sz="4400" b="1" dirty="0" smtClean="0">
                <a:solidFill>
                  <a:srgbClr val="C00000"/>
                </a:solidFill>
                <a:effectLst>
                  <a:outerShdw blurRad="38100" dist="38100" dir="2700000" algn="tl">
                    <a:srgbClr val="000000">
                      <a:alpha val="43137"/>
                    </a:srgbClr>
                  </a:outerShdw>
                </a:effectLst>
              </a:rPr>
              <a:t>فيا </a:t>
            </a:r>
            <a:r>
              <a:rPr lang="ar-SA" sz="4400" b="1" dirty="0">
                <a:solidFill>
                  <a:srgbClr val="C00000"/>
                </a:solidFill>
                <a:effectLst>
                  <a:outerShdw blurRad="38100" dist="38100" dir="2700000" algn="tl">
                    <a:srgbClr val="000000">
                      <a:alpha val="43137"/>
                    </a:srgbClr>
                  </a:outerShdw>
                </a:effectLst>
              </a:rPr>
              <a:t>الله نسألك برحمتك التي وسعت كل </a:t>
            </a:r>
            <a:r>
              <a:rPr lang="ar-SA" sz="4400" b="1" dirty="0" smtClean="0">
                <a:solidFill>
                  <a:srgbClr val="C00000"/>
                </a:solidFill>
                <a:effectLst>
                  <a:outerShdw blurRad="38100" dist="38100" dir="2700000" algn="tl">
                    <a:srgbClr val="000000">
                      <a:alpha val="43137"/>
                    </a:srgbClr>
                  </a:outerShdw>
                </a:effectLst>
              </a:rPr>
              <a:t>شيء </a:t>
            </a:r>
            <a:r>
              <a:rPr lang="ar-SA" sz="4400" b="1" dirty="0">
                <a:solidFill>
                  <a:srgbClr val="C00000"/>
                </a:solidFill>
                <a:effectLst>
                  <a:outerShdw blurRad="38100" dist="38100" dir="2700000" algn="tl">
                    <a:srgbClr val="000000">
                      <a:alpha val="43137"/>
                    </a:srgbClr>
                  </a:outerShdw>
                </a:effectLst>
              </a:rPr>
              <a:t>أن تعاملنا بما انت أهله ولا تعاملنا بما نحن </a:t>
            </a:r>
            <a:r>
              <a:rPr lang="ar-SA" sz="4400" b="1" dirty="0" smtClean="0">
                <a:solidFill>
                  <a:srgbClr val="C00000"/>
                </a:solidFill>
                <a:effectLst>
                  <a:outerShdw blurRad="38100" dist="38100" dir="2700000" algn="tl">
                    <a:srgbClr val="000000">
                      <a:alpha val="43137"/>
                    </a:srgbClr>
                  </a:outerShdw>
                </a:effectLst>
              </a:rPr>
              <a:t>أهله.. </a:t>
            </a:r>
            <a:r>
              <a:rPr lang="ar-SA" sz="4400" b="1" dirty="0">
                <a:solidFill>
                  <a:srgbClr val="C00000"/>
                </a:solidFill>
                <a:effectLst>
                  <a:outerShdw blurRad="38100" dist="38100" dir="2700000" algn="tl">
                    <a:srgbClr val="000000">
                      <a:alpha val="43137"/>
                    </a:srgbClr>
                  </a:outerShdw>
                </a:effectLst>
              </a:rPr>
              <a:t>فإنك ياربنا أهل التقوى وأهل المغفرة</a:t>
            </a:r>
            <a:r>
              <a:rPr lang="en-US" sz="4400" b="1" dirty="0">
                <a:solidFill>
                  <a:srgbClr val="C00000"/>
                </a:solidFill>
                <a:effectLst>
                  <a:outerShdw blurRad="38100" dist="38100" dir="2700000" algn="tl">
                    <a:srgbClr val="000000">
                      <a:alpha val="43137"/>
                    </a:srgbClr>
                  </a:outerShdw>
                </a:effectLst>
              </a:rPr>
              <a:t>.. </a:t>
            </a:r>
            <a:br>
              <a:rPr lang="en-US" sz="4400" b="1" dirty="0">
                <a:solidFill>
                  <a:srgbClr val="C00000"/>
                </a:solidFill>
                <a:effectLst>
                  <a:outerShdw blurRad="38100" dist="38100" dir="2700000" algn="tl">
                    <a:srgbClr val="000000">
                      <a:alpha val="43137"/>
                    </a:srgbClr>
                  </a:outerShdw>
                </a:effectLst>
              </a:rPr>
            </a:br>
            <a:endParaRPr lang="ar-EG" sz="44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40649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6850" y="2392362"/>
            <a:ext cx="7886700" cy="4351338"/>
          </a:xfrm>
        </p:spPr>
        <p:txBody>
          <a:bodyPr>
            <a:normAutofit/>
          </a:bodyPr>
          <a:lstStyle/>
          <a:p>
            <a:pPr marL="0" indent="0" algn="ctr">
              <a:buNone/>
            </a:pPr>
            <a:r>
              <a:rPr lang="ar-SA" sz="7200" b="1" u="sng" dirty="0" smtClean="0">
                <a:solidFill>
                  <a:srgbClr val="C00000"/>
                </a:solidFill>
              </a:rPr>
              <a:t>ثامنا</a:t>
            </a:r>
            <a:r>
              <a:rPr lang="ar-SA" sz="7200" b="1" u="sng" dirty="0">
                <a:solidFill>
                  <a:srgbClr val="C00000"/>
                </a:solidFill>
              </a:rPr>
              <a:t>: قِصر الأمل والتَّفكُّر في حقارة </a:t>
            </a:r>
            <a:r>
              <a:rPr lang="ar-SA" sz="7200" b="1" u="sng" dirty="0" smtClean="0">
                <a:solidFill>
                  <a:srgbClr val="C00000"/>
                </a:solidFill>
              </a:rPr>
              <a:t>الدنيا</a:t>
            </a:r>
            <a:r>
              <a:rPr lang="en-US" sz="7200" b="1" u="sng" dirty="0">
                <a:solidFill>
                  <a:srgbClr val="C00000"/>
                </a:solidFill>
              </a:rPr>
              <a:t/>
            </a:r>
            <a:br>
              <a:rPr lang="en-US" sz="7200" b="1" u="sng" dirty="0">
                <a:solidFill>
                  <a:srgbClr val="C00000"/>
                </a:solidFill>
              </a:rPr>
            </a:br>
            <a:endParaRPr lang="ar-EG" sz="7200" b="1" u="sng" dirty="0">
              <a:solidFill>
                <a:srgbClr val="C00000"/>
              </a:solidFill>
            </a:endParaRPr>
          </a:p>
        </p:txBody>
      </p:sp>
    </p:spTree>
    <p:extLst>
      <p:ext uri="{BB962C8B-B14F-4D97-AF65-F5344CB8AC3E}">
        <p14:creationId xmlns:p14="http://schemas.microsoft.com/office/powerpoint/2010/main" val="3742951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2664" y="647700"/>
            <a:ext cx="8022535" cy="5677486"/>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891963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000" y="2689226"/>
            <a:ext cx="7886700" cy="1325563"/>
          </a:xfrm>
        </p:spPr>
        <p:txBody>
          <a:bodyPr>
            <a:noAutofit/>
          </a:bodyPr>
          <a:lstStyle/>
          <a:p>
            <a:pPr algn="ctr"/>
            <a:r>
              <a:rPr lang="ar-SA" sz="6000" b="1" dirty="0">
                <a:solidFill>
                  <a:srgbClr val="C00000"/>
                </a:solidFill>
                <a:effectLst>
                  <a:outerShdw blurRad="38100" dist="38100" dir="2700000" algn="tl">
                    <a:srgbClr val="000000">
                      <a:alpha val="43137"/>
                    </a:srgbClr>
                  </a:outerShdw>
                </a:effectLst>
              </a:rPr>
              <a:t>فلابد من طلب حسن الخاتمة والسعي اليها</a:t>
            </a:r>
            <a:r>
              <a:rPr lang="en-US" sz="6000" b="1" dirty="0">
                <a:solidFill>
                  <a:srgbClr val="C00000"/>
                </a:solidFill>
                <a:effectLst>
                  <a:outerShdw blurRad="38100" dist="38100" dir="2700000" algn="tl">
                    <a:srgbClr val="000000">
                      <a:alpha val="43137"/>
                    </a:srgbClr>
                  </a:outerShdw>
                </a:effectLst>
              </a:rPr>
              <a:t>.. </a:t>
            </a:r>
            <a:endParaRPr lang="ar-EG" sz="6000" b="1" dirty="0">
              <a:solidFill>
                <a:srgbClr val="C0000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835988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2900" y="1028700"/>
            <a:ext cx="7886700" cy="6629400"/>
          </a:xfrm>
        </p:spPr>
        <p:txBody>
          <a:bodyPr>
            <a:normAutofit/>
          </a:bodyPr>
          <a:lstStyle/>
          <a:p>
            <a:pPr marL="0" indent="0" algn="ctr">
              <a:buNone/>
            </a:pPr>
            <a:r>
              <a:rPr lang="en-US" sz="4000" b="1" dirty="0">
                <a:solidFill>
                  <a:srgbClr val="FF0000"/>
                </a:solidFill>
                <a:effectLst>
                  <a:outerShdw blurRad="38100" dist="38100" dir="2700000" algn="tl">
                    <a:srgbClr val="000000">
                      <a:alpha val="43137"/>
                    </a:srgbClr>
                  </a:outerShdw>
                </a:effectLst>
              </a:rPr>
              <a:t> </a:t>
            </a:r>
            <a:r>
              <a:rPr lang="ar-SA" sz="4000" b="1" u="sng" dirty="0">
                <a:solidFill>
                  <a:srgbClr val="FF0000"/>
                </a:solidFill>
                <a:effectLst>
                  <a:outerShdw blurRad="38100" dist="38100" dir="2700000" algn="tl">
                    <a:srgbClr val="000000">
                      <a:alpha val="43137"/>
                    </a:srgbClr>
                  </a:outerShdw>
                </a:effectLst>
              </a:rPr>
              <a:t>قال تعالى: </a:t>
            </a:r>
            <a:endParaRPr lang="en-US" sz="4000" b="1" u="sng" dirty="0" smtClean="0">
              <a:solidFill>
                <a:srgbClr val="FF000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اعْلَمُوا أَنَّمَا الْحَيَاةُ الدُّنْيَا لَعِبٌ </a:t>
            </a:r>
            <a:r>
              <a:rPr lang="ar-SA" sz="4000" b="1" dirty="0" smtClean="0">
                <a:solidFill>
                  <a:srgbClr val="002060"/>
                </a:solidFill>
                <a:effectLst>
                  <a:outerShdw blurRad="38100" dist="38100" dir="2700000" algn="tl">
                    <a:srgbClr val="000000">
                      <a:alpha val="43137"/>
                    </a:srgbClr>
                  </a:outerShdw>
                </a:effectLst>
              </a:rPr>
              <a:t>وَلَهْوٌ</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 وَزِينَةٌ</a:t>
            </a:r>
            <a:r>
              <a:rPr lang="ar-EG" sz="4000" b="1" dirty="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وَتَفَاخُرٌ </a:t>
            </a:r>
            <a:r>
              <a:rPr lang="ar-SA" sz="4000" b="1" dirty="0">
                <a:solidFill>
                  <a:srgbClr val="002060"/>
                </a:solidFill>
                <a:effectLst>
                  <a:outerShdw blurRad="38100" dist="38100" dir="2700000" algn="tl">
                    <a:srgbClr val="000000">
                      <a:alpha val="43137"/>
                    </a:srgbClr>
                  </a:outerShdw>
                </a:effectLst>
              </a:rPr>
              <a:t>بَيْنَكُمْ وَتَكَاثُرٌ فِي الْأَمْوَالِ </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وَالْأَوْلَادِ </a:t>
            </a:r>
            <a:r>
              <a:rPr lang="ar-SA" sz="4000" b="1" dirty="0">
                <a:solidFill>
                  <a:srgbClr val="002060"/>
                </a:solidFill>
                <a:effectLst>
                  <a:outerShdw blurRad="38100" dist="38100" dir="2700000" algn="tl">
                    <a:srgbClr val="000000">
                      <a:alpha val="43137"/>
                    </a:srgbClr>
                  </a:outerShdw>
                </a:effectLst>
              </a:rPr>
              <a:t>كَمَثَلِ </a:t>
            </a:r>
            <a:r>
              <a:rPr lang="ar-SA" sz="4000" b="1" dirty="0" smtClean="0">
                <a:solidFill>
                  <a:srgbClr val="002060"/>
                </a:solidFill>
                <a:effectLst>
                  <a:outerShdw blurRad="38100" dist="38100" dir="2700000" algn="tl">
                    <a:srgbClr val="000000">
                      <a:alpha val="43137"/>
                    </a:srgbClr>
                  </a:outerShdw>
                </a:effectLst>
              </a:rPr>
              <a:t>غَيْثٍ </a:t>
            </a:r>
            <a:r>
              <a:rPr lang="ar-SA" sz="4000" b="1" dirty="0">
                <a:solidFill>
                  <a:srgbClr val="002060"/>
                </a:solidFill>
                <a:effectLst>
                  <a:outerShdw blurRad="38100" dist="38100" dir="2700000" algn="tl">
                    <a:srgbClr val="000000">
                      <a:alpha val="43137"/>
                    </a:srgbClr>
                  </a:outerShdw>
                </a:effectLst>
              </a:rPr>
              <a:t>أَعْجَبَ الْكُفَّارَ نَبَاتُهُ </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ثُمَّ </a:t>
            </a:r>
            <a:r>
              <a:rPr lang="ar-SA" sz="4000" b="1" dirty="0">
                <a:solidFill>
                  <a:srgbClr val="002060"/>
                </a:solidFill>
                <a:effectLst>
                  <a:outerShdw blurRad="38100" dist="38100" dir="2700000" algn="tl">
                    <a:srgbClr val="000000">
                      <a:alpha val="43137"/>
                    </a:srgbClr>
                  </a:outerShdw>
                </a:effectLst>
              </a:rPr>
              <a:t>يَهِيجُ فَتَرَاهُ مُصْفَرًّا </a:t>
            </a:r>
            <a:r>
              <a:rPr lang="ar-SA" sz="4000" b="1" dirty="0" smtClean="0">
                <a:solidFill>
                  <a:srgbClr val="002060"/>
                </a:solidFill>
                <a:effectLst>
                  <a:outerShdw blurRad="38100" dist="38100" dir="2700000" algn="tl">
                    <a:srgbClr val="000000">
                      <a:alpha val="43137"/>
                    </a:srgbClr>
                  </a:outerShdw>
                </a:effectLst>
              </a:rPr>
              <a:t>ثُمَّ </a:t>
            </a:r>
            <a:r>
              <a:rPr lang="ar-SA" sz="4000" b="1" dirty="0">
                <a:solidFill>
                  <a:srgbClr val="002060"/>
                </a:solidFill>
                <a:effectLst>
                  <a:outerShdw blurRad="38100" dist="38100" dir="2700000" algn="tl">
                    <a:srgbClr val="000000">
                      <a:alpha val="43137"/>
                    </a:srgbClr>
                  </a:outerShdw>
                </a:effectLst>
              </a:rPr>
              <a:t>يَكُونُ حُطَامًا وَفِي الْآخِرَةِ عَذَابٌ شَدِيدٌ </a:t>
            </a:r>
            <a:r>
              <a:rPr lang="ar-SA" sz="4000" b="1" dirty="0" smtClean="0">
                <a:solidFill>
                  <a:srgbClr val="002060"/>
                </a:solidFill>
                <a:effectLst>
                  <a:outerShdw blurRad="38100" dist="38100" dir="2700000" algn="tl">
                    <a:srgbClr val="000000">
                      <a:alpha val="43137"/>
                    </a:srgbClr>
                  </a:outerShdw>
                </a:effectLst>
              </a:rPr>
              <a:t>وَمَغْفِرَةٌ </a:t>
            </a:r>
            <a:r>
              <a:rPr lang="ar-SA" sz="4000" b="1" dirty="0">
                <a:solidFill>
                  <a:srgbClr val="002060"/>
                </a:solidFill>
                <a:effectLst>
                  <a:outerShdw blurRad="38100" dist="38100" dir="2700000" algn="tl">
                    <a:srgbClr val="000000">
                      <a:alpha val="43137"/>
                    </a:srgbClr>
                  </a:outerShdw>
                </a:effectLst>
              </a:rPr>
              <a:t>مِنَ اللَّهِ وَرِضْوَانٌ </a:t>
            </a:r>
            <a:endParaRPr lang="en-US"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B00000"/>
                </a:solidFill>
                <a:effectLst>
                  <a:outerShdw blurRad="38100" dist="38100" dir="2700000" algn="tl">
                    <a:srgbClr val="000000">
                      <a:alpha val="43137"/>
                    </a:srgbClr>
                  </a:outerShdw>
                </a:effectLst>
              </a:rPr>
              <a:t>و</a:t>
            </a:r>
            <a:r>
              <a:rPr lang="ar-SA" sz="4000" b="1" dirty="0">
                <a:solidFill>
                  <a:srgbClr val="B00000"/>
                </a:solidFill>
                <a:effectLst>
                  <a:outerShdw blurRad="38100" dist="38100" dir="2700000" algn="tl">
                    <a:srgbClr val="000000">
                      <a:alpha val="43137"/>
                    </a:srgbClr>
                  </a:outerShdw>
                </a:effectLst>
              </a:rPr>
              <a:t>َم</a:t>
            </a:r>
            <a:r>
              <a:rPr lang="ar-SA" sz="4000" b="1" dirty="0" smtClean="0">
                <a:solidFill>
                  <a:srgbClr val="B00000"/>
                </a:solidFill>
                <a:effectLst>
                  <a:outerShdw blurRad="38100" dist="38100" dir="2700000" algn="tl">
                    <a:srgbClr val="000000">
                      <a:alpha val="43137"/>
                    </a:srgbClr>
                  </a:outerShdw>
                </a:effectLst>
              </a:rPr>
              <a:t>َا </a:t>
            </a:r>
            <a:r>
              <a:rPr lang="ar-SA" sz="4000" b="1" dirty="0">
                <a:solidFill>
                  <a:srgbClr val="B00000"/>
                </a:solidFill>
                <a:effectLst>
                  <a:outerShdw blurRad="38100" dist="38100" dir="2700000" algn="tl">
                    <a:srgbClr val="000000">
                      <a:alpha val="43137"/>
                    </a:srgbClr>
                  </a:outerShdw>
                </a:effectLst>
              </a:rPr>
              <a:t>الْحَيَاةُ الدُّنْيَا إِلَّا مَتَاعُ الْغُرُورِ </a:t>
            </a:r>
            <a:r>
              <a:rPr lang="ar-SA" sz="4000" b="1" dirty="0" smtClean="0">
                <a:solidFill>
                  <a:srgbClr val="002060"/>
                </a:solidFill>
                <a:effectLst>
                  <a:outerShdw blurRad="38100" dist="38100" dir="2700000" algn="tl">
                    <a:srgbClr val="000000">
                      <a:alpha val="43137"/>
                    </a:srgbClr>
                  </a:outerShdw>
                </a:effectLst>
              </a:rPr>
              <a:t>﴾</a:t>
            </a:r>
            <a:endParaRPr lang="en-US" sz="4000" b="1" dirty="0" smtClean="0">
              <a:solidFill>
                <a:srgbClr val="002060"/>
              </a:solidFill>
              <a:effectLst>
                <a:outerShdw blurRad="38100" dist="38100" dir="2700000" algn="tl">
                  <a:srgbClr val="000000">
                    <a:alpha val="43137"/>
                  </a:srgbClr>
                </a:outerShdw>
              </a:effectLst>
            </a:endParaRPr>
          </a:p>
          <a:p>
            <a:pPr marL="0" indent="0" algn="ctr">
              <a:buNone/>
            </a:pPr>
            <a:r>
              <a:rPr lang="ar-SA" b="1" dirty="0" smtClean="0">
                <a:solidFill>
                  <a:srgbClr val="002060"/>
                </a:solidFill>
                <a:effectLst>
                  <a:outerShdw blurRad="38100" dist="38100" dir="2700000" algn="tl">
                    <a:srgbClr val="000000">
                      <a:alpha val="43137"/>
                    </a:srgbClr>
                  </a:outerShdw>
                </a:effectLst>
              </a:rPr>
              <a:t> </a:t>
            </a:r>
            <a:r>
              <a:rPr lang="ar-SA" b="1" dirty="0">
                <a:solidFill>
                  <a:srgbClr val="002060"/>
                </a:solidFill>
                <a:effectLst>
                  <a:outerShdw blurRad="38100" dist="38100" dir="2700000" algn="tl">
                    <a:srgbClr val="000000">
                      <a:alpha val="43137"/>
                    </a:srgbClr>
                  </a:outerShdw>
                </a:effectLst>
              </a:rPr>
              <a:t>[الحديد: </a:t>
            </a:r>
            <a:r>
              <a:rPr lang="ar-SA" b="1" dirty="0" smtClean="0">
                <a:solidFill>
                  <a:srgbClr val="002060"/>
                </a:solidFill>
                <a:effectLst>
                  <a:outerShdw blurRad="38100" dist="38100" dir="2700000" algn="tl">
                    <a:srgbClr val="000000">
                      <a:alpha val="43137"/>
                    </a:srgbClr>
                  </a:outerShdw>
                </a:effectLst>
              </a:rPr>
              <a:t>20</a:t>
            </a:r>
            <a:r>
              <a:rPr lang="en-US" b="1" dirty="0" smtClean="0">
                <a:solidFill>
                  <a:srgbClr val="002060"/>
                </a:solidFill>
                <a:effectLst>
                  <a:outerShdw blurRad="38100" dist="38100" dir="2700000" algn="tl">
                    <a:srgbClr val="000000">
                      <a:alpha val="43137"/>
                    </a:srgbClr>
                  </a:outerShdw>
                </a:effectLst>
              </a:rPr>
              <a:t>[</a:t>
            </a:r>
            <a:endParaRPr lang="ar-EG"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26235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750"/>
                                        <p:tgtEl>
                                          <p:spTgt spid="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750"/>
                                        <p:tgtEl>
                                          <p:spTgt spid="3">
                                            <p:txEl>
                                              <p:pRg st="2" end="2"/>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750"/>
                                        <p:tgtEl>
                                          <p:spTgt spid="3">
                                            <p:txEl>
                                              <p:pRg st="3" end="3"/>
                                            </p:txEl>
                                          </p:spTgt>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750"/>
                                        <p:tgtEl>
                                          <p:spTgt spid="3">
                                            <p:txEl>
                                              <p:pRg st="4" end="4"/>
                                            </p:txEl>
                                          </p:spTgt>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750"/>
                                        <p:tgtEl>
                                          <p:spTgt spid="3">
                                            <p:txEl>
                                              <p:pRg st="5" end="5"/>
                                            </p:txEl>
                                          </p:spTgt>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arn(inVertical)">
                                      <p:cBhvr>
                                        <p:cTn id="27"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1250" y="1101724"/>
            <a:ext cx="7886700" cy="5972176"/>
          </a:xfrm>
        </p:spPr>
        <p:txBody>
          <a:bodyPr>
            <a:normAutofit/>
          </a:bodyPr>
          <a:lstStyle/>
          <a:p>
            <a:pPr marL="0" indent="0">
              <a:buNone/>
            </a:pPr>
            <a:r>
              <a:rPr lang="ar-SA" sz="3600" b="1" dirty="0">
                <a:solidFill>
                  <a:srgbClr val="002060"/>
                </a:solidFill>
                <a:effectLst>
                  <a:outerShdw blurRad="38100" dist="38100" dir="2700000" algn="tl">
                    <a:srgbClr val="000000">
                      <a:alpha val="43137"/>
                    </a:srgbClr>
                  </a:outerShdw>
                </a:effectLst>
              </a:rPr>
              <a:t>فالمؤمِن يَعلم يقينًا أن الدنيا لا </a:t>
            </a:r>
            <a:r>
              <a:rPr lang="ar-SA" sz="3600" b="1" dirty="0" smtClean="0">
                <a:solidFill>
                  <a:srgbClr val="002060"/>
                </a:solidFill>
                <a:effectLst>
                  <a:outerShdw blurRad="38100" dist="38100" dir="2700000" algn="tl">
                    <a:srgbClr val="000000">
                      <a:alpha val="43137"/>
                    </a:srgbClr>
                  </a:outerShdw>
                </a:effectLst>
              </a:rPr>
              <a:t>تُساوي</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عند </a:t>
            </a:r>
            <a:r>
              <a:rPr lang="ar-SA" sz="3600" b="1" dirty="0">
                <a:solidFill>
                  <a:srgbClr val="002060"/>
                </a:solidFill>
                <a:effectLst>
                  <a:outerShdw blurRad="38100" dist="38100" dir="2700000" algn="tl">
                    <a:srgbClr val="000000">
                      <a:alpha val="43137"/>
                    </a:srgbClr>
                  </a:outerShdw>
                </a:effectLst>
              </a:rPr>
              <a:t>الله جَناح بَعوضة، وأنه سينسى كل </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شقاء </a:t>
            </a:r>
            <a:r>
              <a:rPr lang="ar-SA" sz="3600" b="1" dirty="0">
                <a:solidFill>
                  <a:srgbClr val="002060"/>
                </a:solidFill>
                <a:effectLst>
                  <a:outerShdw blurRad="38100" dist="38100" dir="2700000" algn="tl">
                    <a:srgbClr val="000000">
                      <a:alpha val="43137"/>
                    </a:srgbClr>
                  </a:outerShdw>
                </a:effectLst>
              </a:rPr>
              <a:t>بغمسة واحدة في جَنَّة الرحمن</a:t>
            </a:r>
            <a:r>
              <a:rPr lang="ar-SA" sz="3600" b="1" dirty="0" smtClean="0">
                <a:solidFill>
                  <a:srgbClr val="002060"/>
                </a:solidFill>
                <a:effectLst>
                  <a:outerShdw blurRad="38100" dist="38100" dir="2700000" algn="tl">
                    <a:srgbClr val="000000">
                      <a:alpha val="43137"/>
                    </a:srgbClr>
                  </a:outerShdw>
                </a:effectLst>
              </a:rPr>
              <a:t>؛</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وهو </a:t>
            </a:r>
            <a:r>
              <a:rPr lang="ar-SA" sz="3600" b="1" dirty="0">
                <a:solidFill>
                  <a:srgbClr val="002060"/>
                </a:solidFill>
                <a:effectLst>
                  <a:outerShdw blurRad="38100" dist="38100" dir="2700000" algn="tl">
                    <a:srgbClr val="000000">
                      <a:alpha val="43137"/>
                    </a:srgbClr>
                  </a:outerShdw>
                </a:effectLst>
              </a:rPr>
              <a:t>مشغول بالعمل لهذا الدِّين، ولا يَرى أمام عينِه إلا الجَنَّةَ </a:t>
            </a:r>
            <a:r>
              <a:rPr lang="ar-SA" sz="3600" b="1" dirty="0" smtClean="0">
                <a:solidFill>
                  <a:srgbClr val="002060"/>
                </a:solidFill>
                <a:effectLst>
                  <a:outerShdw blurRad="38100" dist="38100" dir="2700000" algn="tl">
                    <a:srgbClr val="000000">
                      <a:alpha val="43137"/>
                    </a:srgbClr>
                  </a:outerShdw>
                </a:effectLst>
              </a:rPr>
              <a:t>والنَّار</a:t>
            </a:r>
            <a:r>
              <a:rPr lang="ar-EG" sz="3600" b="1" dirty="0" smtClean="0">
                <a:solidFill>
                  <a:srgbClr val="00206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1200" b="1" dirty="0" smtClean="0">
              <a:solidFill>
                <a:srgbClr val="002060"/>
              </a:solidFill>
              <a:effectLst>
                <a:outerShdw blurRad="38100" dist="38100" dir="2700000" algn="tl">
                  <a:srgbClr val="000000">
                    <a:alpha val="43137"/>
                  </a:srgbClr>
                </a:outerShdw>
              </a:effectLst>
            </a:endParaRPr>
          </a:p>
          <a:p>
            <a:pPr marL="0" indent="0">
              <a:buNone/>
            </a:pPr>
            <a:r>
              <a:rPr lang="ar-SA" sz="3600" b="1" u="sng" dirty="0" smtClean="0">
                <a:solidFill>
                  <a:srgbClr val="C00000"/>
                </a:solidFill>
                <a:effectLst>
                  <a:outerShdw blurRad="38100" dist="38100" dir="2700000" algn="tl">
                    <a:srgbClr val="000000">
                      <a:alpha val="43137"/>
                    </a:srgbClr>
                  </a:outerShdw>
                </a:effectLst>
              </a:rPr>
              <a:t>فها </a:t>
            </a:r>
            <a:r>
              <a:rPr lang="ar-SA" sz="3600" b="1" u="sng" dirty="0">
                <a:solidFill>
                  <a:srgbClr val="C00000"/>
                </a:solidFill>
                <a:effectLst>
                  <a:outerShdw blurRad="38100" dist="38100" dir="2700000" algn="tl">
                    <a:srgbClr val="000000">
                      <a:alpha val="43137"/>
                    </a:srgbClr>
                  </a:outerShdw>
                </a:effectLst>
              </a:rPr>
              <a:t>هو ابن عمر- رضي الله عنهما </a:t>
            </a:r>
            <a:r>
              <a:rPr lang="ar-SA" sz="3600" b="1" u="sng" dirty="0" smtClean="0">
                <a:solidFill>
                  <a:srgbClr val="C00000"/>
                </a:solidFill>
                <a:effectLst>
                  <a:outerShdw blurRad="38100" dist="38100" dir="2700000" algn="tl">
                    <a:srgbClr val="000000">
                      <a:alpha val="43137"/>
                    </a:srgbClr>
                  </a:outerShdw>
                </a:effectLst>
              </a:rPr>
              <a:t>-:</a:t>
            </a:r>
            <a:endParaRPr lang="ar-EG" sz="3600" b="1" u="sng"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يقوم من الليل، فيتوضأ ويصلِّي، ثم يغفو إغفاء الطير، ثم يقوم فيتوضأ ويُصلِّي، ثم يغفو إغفاء الطير، ثم يقوم يُصلِّي يفعل ذلك </a:t>
            </a:r>
            <a:r>
              <a:rPr lang="ar-SA" sz="3600" b="1" dirty="0" smtClean="0">
                <a:solidFill>
                  <a:srgbClr val="002060"/>
                </a:solidFill>
                <a:effectLst>
                  <a:outerShdw blurRad="38100" dist="38100" dir="2700000" algn="tl">
                    <a:srgbClr val="000000">
                      <a:alpha val="43137"/>
                    </a:srgbClr>
                  </a:outerShdw>
                </a:effectLst>
              </a:rPr>
              <a:t>مرارًا</a:t>
            </a:r>
            <a:r>
              <a:rPr lang="en-US" sz="3600" b="1" dirty="0" smtClean="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99570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750"/>
                                        <p:tgtEl>
                                          <p:spTgt spid="3">
                                            <p:txEl>
                                              <p:pRg st="1" end="1"/>
                                            </p:txEl>
                                          </p:spTgt>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ircle(in)">
                                      <p:cBhvr>
                                        <p:cTn id="13" dur="750"/>
                                        <p:tgtEl>
                                          <p:spTgt spid="3">
                                            <p:txEl>
                                              <p:pRg st="2" end="2"/>
                                            </p:txEl>
                                          </p:spTgt>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ircle(in)">
                                      <p:cBhvr>
                                        <p:cTn id="16" dur="75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ircle(in)">
                                      <p:cBhvr>
                                        <p:cTn id="21" dur="750"/>
                                        <p:tgtEl>
                                          <p:spTgt spid="3">
                                            <p:txEl>
                                              <p:pRg st="4" end="4"/>
                                            </p:txEl>
                                          </p:spTgt>
                                        </p:tgtEl>
                                      </p:cBhvr>
                                    </p:animEffect>
                                  </p:childTnLst>
                                </p:cTn>
                              </p:par>
                              <p:par>
                                <p:cTn id="22" presetID="6" presetClass="entr" presetSubtype="16"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ircle(in)">
                                      <p:cBhvr>
                                        <p:cTn id="24"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1250" y="774700"/>
            <a:ext cx="7886700" cy="5791199"/>
          </a:xfrm>
        </p:spPr>
        <p:txBody>
          <a:bodyPr>
            <a:normAutofit/>
          </a:bodyPr>
          <a:lstStyle/>
          <a:p>
            <a:pPr marL="0" indent="0">
              <a:buNone/>
            </a:pPr>
            <a:r>
              <a:rPr lang="ar-SA" sz="3600" b="1" u="sng" dirty="0" smtClean="0">
                <a:solidFill>
                  <a:srgbClr val="C00000"/>
                </a:solidFill>
                <a:effectLst>
                  <a:outerShdw blurRad="38100" dist="38100" dir="2700000" algn="tl">
                    <a:srgbClr val="000000">
                      <a:alpha val="43137"/>
                    </a:srgbClr>
                  </a:outerShdw>
                </a:effectLst>
              </a:rPr>
              <a:t>وكان </a:t>
            </a:r>
            <a:r>
              <a:rPr lang="ar-SA" sz="3600" b="1" u="sng" dirty="0">
                <a:solidFill>
                  <a:srgbClr val="C00000"/>
                </a:solidFill>
                <a:effectLst>
                  <a:outerShdw blurRad="38100" dist="38100" dir="2700000" algn="tl">
                    <a:srgbClr val="000000">
                      <a:alpha val="43137"/>
                    </a:srgbClr>
                  </a:outerShdw>
                </a:effectLst>
              </a:rPr>
              <a:t>عُمير بن هانئ</a:t>
            </a:r>
            <a:r>
              <a:rPr lang="ar-SA" sz="3600" b="1" u="sng" dirty="0" smtClean="0">
                <a:solidFill>
                  <a:srgbClr val="C00000"/>
                </a:solidFill>
                <a:effectLst>
                  <a:outerShdw blurRad="38100" dist="38100" dir="2700000" algn="tl">
                    <a:srgbClr val="000000">
                      <a:alpha val="43137"/>
                    </a:srgbClr>
                  </a:outerShdw>
                </a:effectLst>
              </a:rPr>
              <a:t>:</a:t>
            </a:r>
            <a:endParaRPr lang="en-US" sz="3600" b="1" u="sng"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يُسبِّح </a:t>
            </a:r>
            <a:r>
              <a:rPr lang="ar-SA" sz="3600" b="1" dirty="0">
                <a:solidFill>
                  <a:srgbClr val="002060"/>
                </a:solidFill>
                <a:effectLst>
                  <a:outerShdw blurRad="38100" dist="38100" dir="2700000" algn="tl">
                    <a:srgbClr val="000000">
                      <a:alpha val="43137"/>
                    </a:srgbClr>
                  </a:outerShdw>
                </a:effectLst>
              </a:rPr>
              <a:t>كلَّ يوم مائةَ ألف </a:t>
            </a:r>
            <a:r>
              <a:rPr lang="ar-SA" sz="3600" b="1" dirty="0" smtClean="0">
                <a:solidFill>
                  <a:srgbClr val="002060"/>
                </a:solidFill>
                <a:effectLst>
                  <a:outerShdw blurRad="38100" dist="38100" dir="2700000" algn="tl">
                    <a:srgbClr val="000000">
                      <a:alpha val="43137"/>
                    </a:srgbClr>
                  </a:outerShdw>
                </a:effectLst>
              </a:rPr>
              <a:t>تسبيحة</a:t>
            </a:r>
            <a:r>
              <a:rPr lang="en-US" sz="3600" b="1" dirty="0" smtClean="0">
                <a:solidFill>
                  <a:srgbClr val="00206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u="sng" dirty="0" smtClean="0">
                <a:solidFill>
                  <a:srgbClr val="C00000"/>
                </a:solidFill>
                <a:effectLst>
                  <a:outerShdw blurRad="38100" dist="38100" dir="2700000" algn="tl">
                    <a:srgbClr val="000000">
                      <a:alpha val="43137"/>
                    </a:srgbClr>
                  </a:outerShdw>
                </a:effectLst>
              </a:rPr>
              <a:t>وقال </a:t>
            </a:r>
            <a:r>
              <a:rPr lang="ar-SA" sz="3600" b="1" u="sng" dirty="0">
                <a:solidFill>
                  <a:srgbClr val="C00000"/>
                </a:solidFill>
                <a:effectLst>
                  <a:outerShdw blurRad="38100" dist="38100" dir="2700000" algn="tl">
                    <a:srgbClr val="000000">
                      <a:alpha val="43137"/>
                    </a:srgbClr>
                  </a:outerShdw>
                </a:effectLst>
              </a:rPr>
              <a:t>أبو بكر بن عيَّاش</a:t>
            </a:r>
            <a:r>
              <a:rPr lang="ar-SA" sz="3600" b="1" u="sng" dirty="0" smtClean="0">
                <a:solidFill>
                  <a:srgbClr val="C00000"/>
                </a:solidFill>
                <a:effectLst>
                  <a:outerShdw blurRad="38100" dist="38100" dir="2700000" algn="tl">
                    <a:srgbClr val="000000">
                      <a:alpha val="43137"/>
                    </a:srgbClr>
                  </a:outerShdw>
                </a:effectLst>
              </a:rPr>
              <a:t>:</a:t>
            </a:r>
            <a:endParaRPr lang="en-US" sz="3600" b="1" u="sng"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ختمتُ القرآنَ في هذه الزَّاوية ثمانيةَ عشرَ ألف خَتمة</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ar-EG" sz="800" b="1" dirty="0" smtClean="0">
              <a:solidFill>
                <a:srgbClr val="002060"/>
              </a:solidFill>
              <a:effectLst>
                <a:outerShdw blurRad="38100" dist="38100" dir="2700000" algn="tl">
                  <a:srgbClr val="000000">
                    <a:alpha val="43137"/>
                  </a:srgbClr>
                </a:outerShdw>
              </a:effectLst>
            </a:endParaRPr>
          </a:p>
          <a:p>
            <a:pPr marL="0" indent="0">
              <a:buNone/>
            </a:pPr>
            <a:r>
              <a:rPr lang="en-US" sz="1600" b="1" dirty="0">
                <a:solidFill>
                  <a:srgbClr val="002060"/>
                </a:solidFill>
                <a:effectLst>
                  <a:outerShdw blurRad="38100" dist="38100" dir="2700000" algn="tl">
                    <a:srgbClr val="000000">
                      <a:alpha val="43137"/>
                    </a:srgbClr>
                  </a:outerShdw>
                </a:effectLst>
              </a:rPr>
              <a:t/>
            </a:r>
            <a:br>
              <a:rPr lang="en-US" sz="1600" b="1" dirty="0">
                <a:solidFill>
                  <a:srgbClr val="002060"/>
                </a:solidFill>
                <a:effectLst>
                  <a:outerShdw blurRad="38100" dist="38100" dir="2700000" algn="tl">
                    <a:srgbClr val="000000">
                      <a:alpha val="43137"/>
                    </a:srgbClr>
                  </a:outerShdw>
                </a:effectLst>
              </a:rPr>
            </a:br>
            <a:r>
              <a:rPr lang="ar-SA" sz="3600" b="1" dirty="0">
                <a:solidFill>
                  <a:srgbClr val="002060"/>
                </a:solidFill>
                <a:effectLst>
                  <a:outerShdw blurRad="38100" dist="38100" dir="2700000" algn="tl">
                    <a:srgbClr val="000000">
                      <a:alpha val="43137"/>
                    </a:srgbClr>
                  </a:outerShdw>
                </a:effectLst>
              </a:rPr>
              <a:t>فهؤلاء هم القومُ، علموا أن الدُّنيا دار ممرٍّ وليست دار مستقر، فتزوَّدوا منها </a:t>
            </a:r>
            <a:r>
              <a:rPr lang="ar-SA" sz="3600" b="1" dirty="0" smtClean="0">
                <a:solidFill>
                  <a:srgbClr val="002060"/>
                </a:solidFill>
                <a:effectLst>
                  <a:outerShdw blurRad="38100" dist="38100" dir="2700000" algn="tl">
                    <a:srgbClr val="000000">
                      <a:alpha val="43137"/>
                    </a:srgbClr>
                  </a:outerShdw>
                </a:effectLst>
              </a:rPr>
              <a:t>لآخرتهم</a:t>
            </a:r>
            <a:r>
              <a:rPr lang="ar-EG" sz="3600" b="1" dirty="0" smtClean="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719534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750"/>
                                        <p:tgtEl>
                                          <p:spTgt spid="3">
                                            <p:txEl>
                                              <p:pRg st="2" end="2"/>
                                            </p:tx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75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75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7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4300" y="190500"/>
            <a:ext cx="6222999" cy="6222999"/>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72142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4421"/>
            <a:ext cx="9144000" cy="5225143"/>
          </a:xfrm>
          <a:prstGeom prst="rect">
            <a:avLst/>
          </a:prstGeom>
        </p:spPr>
      </p:pic>
    </p:spTree>
    <p:extLst>
      <p:ext uri="{BB962C8B-B14F-4D97-AF65-F5344CB8AC3E}">
        <p14:creationId xmlns:p14="http://schemas.microsoft.com/office/powerpoint/2010/main" val="70188804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2050" y="1711325"/>
            <a:ext cx="7886700" cy="4351338"/>
          </a:xfrm>
        </p:spPr>
        <p:txBody>
          <a:bodyPr>
            <a:normAutofit/>
          </a:bodyPr>
          <a:lstStyle/>
          <a:p>
            <a:pPr marL="0" indent="0">
              <a:buNone/>
            </a:pPr>
            <a:r>
              <a:rPr lang="ar-SA" sz="4000" b="1" dirty="0">
                <a:solidFill>
                  <a:srgbClr val="FF0000"/>
                </a:solidFill>
                <a:effectLst>
                  <a:outerShdw blurRad="38100" dist="38100" dir="2700000" algn="tl">
                    <a:srgbClr val="000000">
                      <a:alpha val="43137"/>
                    </a:srgbClr>
                  </a:outerShdw>
                </a:effectLst>
              </a:rPr>
              <a:t>فلابد أن نتمثل قولَ النبي -صلى الله عليه وسلم- عندما قال لرجُل وهو يَعظُه</a:t>
            </a:r>
            <a:r>
              <a:rPr lang="ar-SA" sz="4000" b="1" dirty="0" smtClean="0">
                <a:solidFill>
                  <a:srgbClr val="FF0000"/>
                </a:solidFill>
                <a:effectLst>
                  <a:outerShdw blurRad="38100" dist="38100" dir="2700000" algn="tl">
                    <a:srgbClr val="000000">
                      <a:alpha val="43137"/>
                    </a:srgbClr>
                  </a:outerShdw>
                </a:effectLst>
              </a:rPr>
              <a:t>:</a:t>
            </a:r>
            <a:endParaRPr lang="ar-EG" sz="4000" b="1" dirty="0" smtClean="0">
              <a:solidFill>
                <a:srgbClr val="FF000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"اغتنم خمسًا قبل خمس: شبابَك قبل هرَمِك، وصحَّتك قبل سَقمك، وغِناك قبل فَقرك، وفراغَك قبل شُغلك، وحياتك قبل </a:t>
            </a:r>
            <a:r>
              <a:rPr lang="ar-SA" sz="4000" b="1" dirty="0" smtClean="0">
                <a:solidFill>
                  <a:srgbClr val="002060"/>
                </a:solidFill>
                <a:effectLst>
                  <a:outerShdw blurRad="38100" dist="38100" dir="2700000" algn="tl">
                    <a:srgbClr val="000000">
                      <a:alpha val="43137"/>
                    </a:srgbClr>
                  </a:outerShdw>
                </a:effectLst>
              </a:rPr>
              <a:t>مَوتك</a:t>
            </a:r>
            <a:r>
              <a:rPr lang="ar-SA" sz="4000" b="1" dirty="0">
                <a:solidFill>
                  <a:srgbClr val="002060"/>
                </a:solidFill>
                <a:effectLst>
                  <a:outerShdw blurRad="38100" dist="38100" dir="2700000" algn="tl">
                    <a:srgbClr val="000000">
                      <a:alpha val="43137"/>
                    </a:srgbClr>
                  </a:outerShdw>
                </a:effectLst>
              </a:rPr>
              <a:t> "</a:t>
            </a: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650105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8750" y="2506662"/>
            <a:ext cx="7886700" cy="4351338"/>
          </a:xfrm>
        </p:spPr>
        <p:txBody>
          <a:bodyPr>
            <a:normAutofit/>
          </a:bodyPr>
          <a:lstStyle/>
          <a:p>
            <a:pPr marL="0" indent="0" algn="ctr">
              <a:buNone/>
            </a:pPr>
            <a:r>
              <a:rPr lang="ar-SA" sz="7200" b="1" u="sng" dirty="0">
                <a:solidFill>
                  <a:srgbClr val="C00000"/>
                </a:solidFill>
              </a:rPr>
              <a:t>تاسعا: الخوفَ من سوءِ الخاتمة</a:t>
            </a:r>
            <a:endParaRPr lang="ar-EG" sz="7200" b="1" u="sng" dirty="0">
              <a:solidFill>
                <a:srgbClr val="C0000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80995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20701" y="384356"/>
            <a:ext cx="8184760" cy="5675282"/>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147402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3775" y="1165224"/>
            <a:ext cx="7886700" cy="6099175"/>
          </a:xfrm>
        </p:spPr>
        <p:txBody>
          <a:bodyPr>
            <a:normAutofit/>
          </a:bodyPr>
          <a:lstStyle/>
          <a:p>
            <a:pPr marL="0" indent="0">
              <a:buNone/>
            </a:pPr>
            <a:r>
              <a:rPr lang="ar-SA" sz="3000" b="1" dirty="0">
                <a:solidFill>
                  <a:srgbClr val="002060"/>
                </a:solidFill>
                <a:effectLst>
                  <a:outerShdw blurRad="38100" dist="38100" dir="2700000" algn="tl">
                    <a:srgbClr val="000000">
                      <a:alpha val="43137"/>
                    </a:srgbClr>
                  </a:outerShdw>
                </a:effectLst>
              </a:rPr>
              <a:t>إنَّ خوفَ سوءِ الخاتمة ، هو </a:t>
            </a:r>
            <a:r>
              <a:rPr lang="ar-SA" sz="3000" b="1" dirty="0" smtClean="0">
                <a:solidFill>
                  <a:srgbClr val="002060"/>
                </a:solidFill>
                <a:effectLst>
                  <a:outerShdw blurRad="38100" dist="38100" dir="2700000" algn="tl">
                    <a:srgbClr val="000000">
                      <a:alpha val="43137"/>
                    </a:srgbClr>
                  </a:outerShdw>
                </a:effectLst>
              </a:rPr>
              <a:t>الذي</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جعل قلوب الصالحين وجلة ، راغبة </a:t>
            </a:r>
            <a:r>
              <a:rPr lang="ar-SA" sz="3000" b="1" dirty="0" smtClean="0">
                <a:solidFill>
                  <a:srgbClr val="002060"/>
                </a:solidFill>
                <a:effectLst>
                  <a:outerShdw blurRad="38100" dist="38100" dir="2700000" algn="tl">
                    <a:srgbClr val="000000">
                      <a:alpha val="43137"/>
                    </a:srgbClr>
                  </a:outerShdw>
                </a:effectLst>
              </a:rPr>
              <a:t>في</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طاعة الله عز وجل</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فيظل الواحدَ منهم يعمل بعمل الخائف من ربه الخاشع له ومن هذا كان خوف أرباب </a:t>
            </a:r>
            <a:r>
              <a:rPr lang="ar-SA" sz="3000" b="1" dirty="0" smtClean="0">
                <a:solidFill>
                  <a:srgbClr val="002060"/>
                </a:solidFill>
                <a:effectLst>
                  <a:outerShdw blurRad="38100" dist="38100" dir="2700000" algn="tl">
                    <a:srgbClr val="000000">
                      <a:alpha val="43137"/>
                    </a:srgbClr>
                  </a:outerShdw>
                </a:effectLst>
              </a:rPr>
              <a:t>الألباب</a:t>
            </a:r>
            <a:r>
              <a:rPr lang="en-US" sz="3000" b="1" dirty="0" smtClean="0">
                <a:solidFill>
                  <a:srgbClr val="002060"/>
                </a:solidFill>
                <a:effectLst>
                  <a:outerShdw blurRad="38100" dist="38100" dir="2700000" algn="tl">
                    <a:srgbClr val="000000">
                      <a:alpha val="43137"/>
                    </a:srgbClr>
                  </a:outerShdw>
                </a:effectLst>
              </a:rPr>
              <a:t> .</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en-US" sz="3000" b="1" dirty="0">
                <a:solidFill>
                  <a:srgbClr val="002060"/>
                </a:solidFill>
                <a:effectLst>
                  <a:outerShdw blurRad="38100" dist="38100" dir="2700000" algn="tl">
                    <a:srgbClr val="000000">
                      <a:alpha val="43137"/>
                    </a:srgbClr>
                  </a:outerShdw>
                </a:effectLst>
              </a:rPr>
              <a:t> </a:t>
            </a:r>
            <a:r>
              <a:rPr lang="ar-SA" sz="3000" b="1" u="sng" dirty="0">
                <a:solidFill>
                  <a:srgbClr val="C00000"/>
                </a:solidFill>
                <a:effectLst>
                  <a:outerShdw blurRad="38100" dist="38100" dir="2700000" algn="tl">
                    <a:srgbClr val="000000">
                      <a:alpha val="43137"/>
                    </a:srgbClr>
                  </a:outerShdw>
                </a:effectLst>
              </a:rPr>
              <a:t>فبكى أبو هريرة رضي الله عنه عند موته ، و قال : </a:t>
            </a:r>
            <a:endParaRPr lang="en-US" sz="3000" b="1" u="sng"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و </a:t>
            </a:r>
            <a:r>
              <a:rPr lang="ar-SA" sz="3000" b="1" dirty="0">
                <a:solidFill>
                  <a:srgbClr val="002060"/>
                </a:solidFill>
                <a:effectLst>
                  <a:outerShdw blurRad="38100" dist="38100" dir="2700000" algn="tl">
                    <a:srgbClr val="000000">
                      <a:alpha val="43137"/>
                    </a:srgbClr>
                  </a:outerShdw>
                </a:effectLst>
              </a:rPr>
              <a:t>الله ما أبكي حَزناً على الدًّنيا ، و لا جزعًا من </a:t>
            </a:r>
            <a:r>
              <a:rPr lang="ar-SA" sz="3000" b="1" dirty="0" smtClean="0">
                <a:solidFill>
                  <a:srgbClr val="002060"/>
                </a:solidFill>
                <a:effectLst>
                  <a:outerShdw blurRad="38100" dist="38100" dir="2700000" algn="tl">
                    <a:srgbClr val="000000">
                      <a:alpha val="43137"/>
                    </a:srgbClr>
                  </a:outerShdw>
                </a:effectLst>
              </a:rPr>
              <a:t>فراقكم</a:t>
            </a:r>
            <a:r>
              <a:rPr lang="en-US" sz="3000" b="1" dirty="0">
                <a:solidFill>
                  <a:srgbClr val="002060"/>
                </a:solidFill>
                <a:effectLst>
                  <a:outerShdw blurRad="38100" dist="38100" dir="2700000" algn="tl">
                    <a:srgbClr val="000000">
                      <a:alpha val="43137"/>
                    </a:srgbClr>
                  </a:outerShdw>
                </a:effectLst>
              </a:rPr>
              <a:t> </a:t>
            </a:r>
            <a:r>
              <a:rPr lang="ar-SA" sz="3000" b="1" dirty="0" smtClean="0">
                <a:solidFill>
                  <a:srgbClr val="002060"/>
                </a:solidFill>
                <a:effectLst>
                  <a:outerShdw blurRad="38100" dist="38100" dir="2700000" algn="tl">
                    <a:srgbClr val="000000">
                      <a:alpha val="43137"/>
                    </a:srgbClr>
                  </a:outerShdw>
                </a:effectLst>
              </a:rPr>
              <a:t>و </a:t>
            </a:r>
            <a:r>
              <a:rPr lang="ar-SA" sz="3000" b="1" dirty="0">
                <a:solidFill>
                  <a:srgbClr val="002060"/>
                </a:solidFill>
                <a:effectLst>
                  <a:outerShdw blurRad="38100" dist="38100" dir="2700000" algn="tl">
                    <a:srgbClr val="000000">
                      <a:alpha val="43137"/>
                    </a:srgbClr>
                  </a:outerShdw>
                </a:effectLst>
              </a:rPr>
              <a:t>لكن أنتظر إحدى البشريين من ربي </a:t>
            </a:r>
            <a:r>
              <a:rPr lang="en-US" sz="3000" b="1" dirty="0" smtClean="0">
                <a:solidFill>
                  <a:srgbClr val="002060"/>
                </a:solidFill>
                <a:effectLst>
                  <a:outerShdw blurRad="38100" dist="38100" dir="2700000" algn="tl">
                    <a:srgbClr val="000000">
                      <a:alpha val="43137"/>
                    </a:srgbClr>
                  </a:outerShdw>
                </a:effectLst>
              </a:rPr>
              <a:t>:</a:t>
            </a:r>
          </a:p>
          <a:p>
            <a:pPr marL="0" indent="0" algn="ctr">
              <a:buNone/>
            </a:pPr>
            <a:r>
              <a:rPr lang="ar-SA" sz="3000" b="1" dirty="0" smtClean="0">
                <a:solidFill>
                  <a:srgbClr val="FF0000"/>
                </a:solidFill>
                <a:effectLst>
                  <a:outerShdw blurRad="38100" dist="38100" dir="2700000" algn="tl">
                    <a:srgbClr val="000000">
                      <a:alpha val="43137"/>
                    </a:srgbClr>
                  </a:outerShdw>
                </a:effectLst>
              </a:rPr>
              <a:t> </a:t>
            </a:r>
            <a:r>
              <a:rPr lang="ar-EG" sz="3000" b="1" dirty="0" smtClean="0">
                <a:solidFill>
                  <a:srgbClr val="FF0000"/>
                </a:solidFill>
                <a:effectLst>
                  <a:outerShdw blurRad="38100" dist="38100" dir="2700000" algn="tl">
                    <a:srgbClr val="000000">
                      <a:alpha val="43137"/>
                    </a:srgbClr>
                  </a:outerShdw>
                </a:effectLst>
              </a:rPr>
              <a:t>« </a:t>
            </a:r>
            <a:r>
              <a:rPr lang="ar-SA" sz="3000" b="1" dirty="0" smtClean="0">
                <a:solidFill>
                  <a:srgbClr val="FF0000"/>
                </a:solidFill>
                <a:effectLst>
                  <a:outerShdw blurRad="38100" dist="38100" dir="2700000" algn="tl">
                    <a:srgbClr val="000000">
                      <a:alpha val="43137"/>
                    </a:srgbClr>
                  </a:outerShdw>
                </a:effectLst>
              </a:rPr>
              <a:t>بجنة </a:t>
            </a:r>
            <a:r>
              <a:rPr lang="ar-SA" sz="3000" b="1" dirty="0">
                <a:solidFill>
                  <a:srgbClr val="FF0000"/>
                </a:solidFill>
                <a:effectLst>
                  <a:outerShdw blurRad="38100" dist="38100" dir="2700000" algn="tl">
                    <a:srgbClr val="000000">
                      <a:alpha val="43137"/>
                    </a:srgbClr>
                  </a:outerShdw>
                </a:effectLst>
              </a:rPr>
              <a:t>أو </a:t>
            </a:r>
            <a:r>
              <a:rPr lang="ar-SA" sz="3000" b="1" dirty="0" smtClean="0">
                <a:solidFill>
                  <a:srgbClr val="FF0000"/>
                </a:solidFill>
                <a:effectLst>
                  <a:outerShdw blurRad="38100" dist="38100" dir="2700000" algn="tl">
                    <a:srgbClr val="000000">
                      <a:alpha val="43137"/>
                    </a:srgbClr>
                  </a:outerShdw>
                </a:effectLst>
              </a:rPr>
              <a:t>بنار</a:t>
            </a:r>
            <a:r>
              <a:rPr lang="ar-EG" sz="3000" b="1" dirty="0" smtClean="0">
                <a:solidFill>
                  <a:srgbClr val="FF0000"/>
                </a:solidFill>
                <a:effectLst>
                  <a:outerShdw blurRad="38100" dist="38100" dir="2700000" algn="tl">
                    <a:srgbClr val="000000">
                      <a:alpha val="43137"/>
                    </a:srgbClr>
                  </a:outerShdw>
                </a:effectLst>
              </a:rPr>
              <a:t> »</a:t>
            </a:r>
            <a:endParaRPr lang="ar-EG" sz="30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57116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trips(downLeft)">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12"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750"/>
                                        <p:tgtEl>
                                          <p:spTgt spid="3">
                                            <p:txEl>
                                              <p:pRg st="3" end="3"/>
                                            </p:txEl>
                                          </p:spTgt>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trips(downLeft)">
                                      <p:cBhvr>
                                        <p:cTn id="21" dur="75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trips(downLeft)">
                                      <p:cBhvr>
                                        <p:cTn id="26"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680776"/>
            <a:ext cx="7886700" cy="7038975"/>
          </a:xfrm>
        </p:spPr>
        <p:txBody>
          <a:bodyPr>
            <a:noAutofit/>
          </a:bodyPr>
          <a:lstStyle/>
          <a:p>
            <a:pPr marL="0" indent="0">
              <a:buNone/>
            </a:pPr>
            <a:r>
              <a:rPr lang="ar-SA" sz="3000" b="1" u="sng" dirty="0">
                <a:solidFill>
                  <a:srgbClr val="C00000"/>
                </a:solidFill>
                <a:effectLst>
                  <a:outerShdw blurRad="38100" dist="38100" dir="2700000" algn="tl">
                    <a:srgbClr val="000000">
                      <a:alpha val="43137"/>
                    </a:srgbClr>
                  </a:outerShdw>
                </a:effectLst>
              </a:rPr>
              <a:t>وبكى سفيان الثوري ليلة، </a:t>
            </a:r>
            <a:endParaRPr lang="ar-EG" sz="3000" b="1" u="sng"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فقيل </a:t>
            </a:r>
            <a:r>
              <a:rPr lang="ar-SA" sz="3000" b="1" dirty="0">
                <a:solidFill>
                  <a:srgbClr val="002060"/>
                </a:solidFill>
                <a:effectLst>
                  <a:outerShdw blurRad="38100" dist="38100" dir="2700000" algn="tl">
                    <a:srgbClr val="000000">
                      <a:alpha val="43137"/>
                    </a:srgbClr>
                  </a:outerShdw>
                </a:effectLst>
              </a:rPr>
              <a:t>له: أبكاؤك هذا على الذنوب </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فأخذ </a:t>
            </a:r>
            <a:r>
              <a:rPr lang="ar-SA" sz="3000" b="1" dirty="0">
                <a:solidFill>
                  <a:srgbClr val="002060"/>
                </a:solidFill>
                <a:effectLst>
                  <a:outerShdw blurRad="38100" dist="38100" dir="2700000" algn="tl">
                    <a:srgbClr val="000000">
                      <a:alpha val="43137"/>
                    </a:srgbClr>
                  </a:outerShdw>
                </a:effectLst>
              </a:rPr>
              <a:t>تبنة من الأرض وقال: الذنوب </a:t>
            </a:r>
            <a:r>
              <a:rPr lang="ar-SA" sz="3000" b="1" dirty="0" smtClean="0">
                <a:solidFill>
                  <a:srgbClr val="002060"/>
                </a:solidFill>
                <a:effectLst>
                  <a:outerShdw blurRad="38100" dist="38100" dir="2700000" algn="tl">
                    <a:srgbClr val="000000">
                      <a:alpha val="43137"/>
                    </a:srgbClr>
                  </a:outerShdw>
                </a:effectLst>
              </a:rPr>
              <a:t>أهون</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من </a:t>
            </a:r>
            <a:r>
              <a:rPr lang="ar-SA" sz="3000" b="1" dirty="0">
                <a:solidFill>
                  <a:srgbClr val="002060"/>
                </a:solidFill>
                <a:effectLst>
                  <a:outerShdw blurRad="38100" dist="38100" dir="2700000" algn="tl">
                    <a:srgbClr val="000000">
                      <a:alpha val="43137"/>
                    </a:srgbClr>
                  </a:outerShdw>
                </a:effectLst>
              </a:rPr>
              <a:t>هذه، إنما أبكي خوف سوء الخاتمة،</a:t>
            </a: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ar-SA" sz="3000" b="1" u="sng" dirty="0">
                <a:solidFill>
                  <a:srgbClr val="C00000"/>
                </a:solidFill>
                <a:effectLst>
                  <a:outerShdw blurRad="38100" dist="38100" dir="2700000" algn="tl">
                    <a:srgbClr val="000000">
                      <a:alpha val="43137"/>
                    </a:srgbClr>
                  </a:outerShdw>
                </a:effectLst>
              </a:rPr>
              <a:t>ولما حضرت الفضيل بن عياض </a:t>
            </a:r>
            <a:r>
              <a:rPr lang="ar-SA" sz="3000" b="1" u="sng" dirty="0" smtClean="0">
                <a:solidFill>
                  <a:srgbClr val="C00000"/>
                </a:solidFill>
                <a:effectLst>
                  <a:outerShdw blurRad="38100" dist="38100" dir="2700000" algn="tl">
                    <a:srgbClr val="000000">
                      <a:alpha val="43137"/>
                    </a:srgbClr>
                  </a:outerShdw>
                </a:effectLst>
              </a:rPr>
              <a:t>الوفاة،</a:t>
            </a:r>
            <a:endParaRPr lang="ar-EG" sz="3000" b="1" u="sng"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غُشِيَ </a:t>
            </a:r>
            <a:r>
              <a:rPr lang="ar-SA" sz="3000" b="1" dirty="0">
                <a:solidFill>
                  <a:srgbClr val="002060"/>
                </a:solidFill>
                <a:effectLst>
                  <a:outerShdw blurRad="38100" dist="38100" dir="2700000" algn="tl">
                    <a:srgbClr val="000000">
                      <a:alpha val="43137"/>
                    </a:srgbClr>
                  </a:outerShdw>
                </a:effectLst>
              </a:rPr>
              <a:t>عليه، ثم أفاق، وقال: يا بُعْدَ سفري، وقلة زادي</a:t>
            </a:r>
            <a:r>
              <a:rPr lang="en-US" sz="3000" b="1" dirty="0" smtClean="0">
                <a:solidFill>
                  <a:srgbClr val="002060"/>
                </a:solidFill>
                <a:effectLst>
                  <a:outerShdw blurRad="38100" dist="38100" dir="2700000" algn="tl">
                    <a:srgbClr val="000000">
                      <a:alpha val="43137"/>
                    </a:srgbClr>
                  </a:outerShdw>
                </a:effectLst>
              </a:rPr>
              <a:t>.</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ar-SA" sz="3000" b="1" u="sng" dirty="0" smtClean="0">
                <a:solidFill>
                  <a:srgbClr val="C00000"/>
                </a:solidFill>
                <a:effectLst>
                  <a:outerShdw blurRad="38100" dist="38100" dir="2700000" algn="tl">
                    <a:srgbClr val="000000">
                      <a:alpha val="43137"/>
                    </a:srgbClr>
                  </a:outerShdw>
                </a:effectLst>
              </a:rPr>
              <a:t>وكان </a:t>
            </a:r>
            <a:r>
              <a:rPr lang="ar-SA" sz="3000" b="1" u="sng" dirty="0">
                <a:solidFill>
                  <a:srgbClr val="C00000"/>
                </a:solidFill>
                <a:effectLst>
                  <a:outerShdw blurRad="38100" dist="38100" dir="2700000" algn="tl">
                    <a:srgbClr val="000000">
                      <a:alpha val="43137"/>
                    </a:srgbClr>
                  </a:outerShdw>
                </a:effectLst>
              </a:rPr>
              <a:t>مالك بن دينار - رحمه الله - يقوم ليلَه ويقول: </a:t>
            </a:r>
            <a:r>
              <a:rPr lang="ar-SA" sz="3000" b="1" dirty="0">
                <a:solidFill>
                  <a:srgbClr val="002060"/>
                </a:solidFill>
                <a:effectLst>
                  <a:outerShdw blurRad="38100" dist="38100" dir="2700000" algn="tl">
                    <a:srgbClr val="000000">
                      <a:alpha val="43137"/>
                    </a:srgbClr>
                  </a:outerShdw>
                </a:effectLst>
              </a:rPr>
              <a:t>"يا ربِّ، قد علمتَ ساكنَ الجنَّة والنَّار؛ ففي أيِّ منزلٍ مالك؟</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وكلام السَّلف في الخوف من سوء الخاتمة كثيرٌ</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42524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par>
                                <p:cTn id="8" presetID="5" presetClass="entr" presetSubtype="5"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down)">
                                      <p:cBhvr>
                                        <p:cTn id="10" dur="500"/>
                                        <p:tgtEl>
                                          <p:spTgt spid="3">
                                            <p:txEl>
                                              <p:pRg st="1" end="1"/>
                                            </p:txEl>
                                          </p:spTgt>
                                        </p:tgtEl>
                                      </p:cBhvr>
                                    </p:animEffect>
                                  </p:childTnLst>
                                </p:cTn>
                              </p:par>
                              <p:par>
                                <p:cTn id="11" presetID="5" presetClass="entr" presetSubtype="5"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down)">
                                      <p:cBhvr>
                                        <p:cTn id="13" dur="500"/>
                                        <p:tgtEl>
                                          <p:spTgt spid="3">
                                            <p:txEl>
                                              <p:pRg st="2" end="2"/>
                                            </p:txEl>
                                          </p:spTgt>
                                        </p:tgtEl>
                                      </p:cBhvr>
                                    </p:animEffect>
                                  </p:childTnLst>
                                </p:cTn>
                              </p:par>
                              <p:par>
                                <p:cTn id="14" presetID="5" presetClass="entr" presetSubtype="5"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down)">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checkerboard(down)">
                                      <p:cBhvr>
                                        <p:cTn id="21" dur="500"/>
                                        <p:tgtEl>
                                          <p:spTgt spid="3">
                                            <p:txEl>
                                              <p:pRg st="4" end="4"/>
                                            </p:txEl>
                                          </p:spTgt>
                                        </p:tgtEl>
                                      </p:cBhvr>
                                    </p:animEffect>
                                  </p:childTnLst>
                                </p:cTn>
                              </p:par>
                              <p:par>
                                <p:cTn id="22" presetID="5" presetClass="entr" presetSubtype="5"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checkerboard(down)">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5"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checkerboard(down)">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81100" y="50800"/>
            <a:ext cx="6731000" cy="6731000"/>
          </a:xfrm>
          <a:solidFill>
            <a:schemeClr val="tx1"/>
          </a:solidFill>
        </p:spPr>
      </p:pic>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09394746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4950" y="2506662"/>
            <a:ext cx="7886700" cy="4351338"/>
          </a:xfrm>
        </p:spPr>
        <p:txBody>
          <a:bodyPr>
            <a:normAutofit/>
          </a:bodyPr>
          <a:lstStyle/>
          <a:p>
            <a:pPr marL="0" indent="0" algn="ctr">
              <a:buNone/>
            </a:pPr>
            <a:r>
              <a:rPr lang="ar-SA" sz="4400" b="1" dirty="0">
                <a:solidFill>
                  <a:srgbClr val="C00000"/>
                </a:solidFill>
                <a:effectLst>
                  <a:outerShdw blurRad="38100" dist="38100" dir="2700000" algn="tl">
                    <a:srgbClr val="000000">
                      <a:alpha val="43137"/>
                    </a:srgbClr>
                  </a:outerShdw>
                </a:effectLst>
              </a:rPr>
              <a:t>فأين نحن من هؤلاء </a:t>
            </a:r>
            <a:r>
              <a:rPr lang="ar-SA" sz="4400" b="1" dirty="0" smtClean="0">
                <a:solidFill>
                  <a:srgbClr val="C00000"/>
                </a:solidFill>
                <a:effectLst>
                  <a:outerShdw blurRad="38100" dist="38100" dir="2700000" algn="tl">
                    <a:srgbClr val="000000">
                      <a:alpha val="43137"/>
                    </a:srgbClr>
                  </a:outerShdw>
                </a:effectLst>
              </a:rPr>
              <a:t>الصالحين</a:t>
            </a:r>
            <a:r>
              <a:rPr lang="ar-EG" sz="4400" b="1" dirty="0" smtClean="0">
                <a:solidFill>
                  <a:srgbClr val="C00000"/>
                </a:solidFill>
                <a:effectLst>
                  <a:outerShdw blurRad="38100" dist="38100" dir="2700000" algn="tl">
                    <a:srgbClr val="000000">
                      <a:alpha val="43137"/>
                    </a:srgbClr>
                  </a:outerShdw>
                </a:effectLst>
              </a:rPr>
              <a:t>؟</a:t>
            </a:r>
          </a:p>
          <a:p>
            <a:pPr marL="0" indent="0" algn="ctr">
              <a:buNone/>
            </a:pPr>
            <a:r>
              <a:rPr lang="ar-SA" sz="4400" b="1" dirty="0" smtClean="0">
                <a:solidFill>
                  <a:srgbClr val="C00000"/>
                </a:solidFill>
                <a:effectLst>
                  <a:outerShdw blurRad="38100" dist="38100" dir="2700000" algn="tl">
                    <a:srgbClr val="000000">
                      <a:alpha val="43137"/>
                    </a:srgbClr>
                  </a:outerShdw>
                </a:effectLst>
              </a:rPr>
              <a:t> </a:t>
            </a:r>
            <a:r>
              <a:rPr lang="ar-SA" sz="4400" b="1" dirty="0">
                <a:solidFill>
                  <a:srgbClr val="C00000"/>
                </a:solidFill>
                <a:effectLst>
                  <a:outerShdw blurRad="38100" dist="38100" dir="2700000" algn="tl">
                    <a:srgbClr val="000000">
                      <a:alpha val="43137"/>
                    </a:srgbClr>
                  </a:outerShdw>
                </a:effectLst>
              </a:rPr>
              <a:t>الا نخشى التحول والزلل والخاتمة السيئة والعياذ بالله</a:t>
            </a:r>
            <a:r>
              <a:rPr lang="en-US" sz="4400" b="1" dirty="0">
                <a:solidFill>
                  <a:srgbClr val="C00000"/>
                </a:solidFill>
                <a:effectLst>
                  <a:outerShdw blurRad="38100" dist="38100" dir="2700000" algn="tl">
                    <a:srgbClr val="000000">
                      <a:alpha val="43137"/>
                    </a:srgbClr>
                  </a:outerShdw>
                </a:effectLst>
              </a:rPr>
              <a:t>!! </a:t>
            </a:r>
            <a:br>
              <a:rPr lang="en-US" sz="4400" b="1" dirty="0">
                <a:solidFill>
                  <a:srgbClr val="C00000"/>
                </a:solidFill>
                <a:effectLst>
                  <a:outerShdw blurRad="38100" dist="38100" dir="2700000" algn="tl">
                    <a:srgbClr val="000000">
                      <a:alpha val="43137"/>
                    </a:srgbClr>
                  </a:outerShdw>
                </a:effectLst>
              </a:rPr>
            </a:br>
            <a:endParaRPr lang="ar-EG" sz="44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673149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83280"/>
            <a:ext cx="6654800" cy="665480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96523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2506662"/>
            <a:ext cx="7886700" cy="4351338"/>
          </a:xfrm>
        </p:spPr>
        <p:txBody>
          <a:bodyPr>
            <a:normAutofit/>
          </a:bodyPr>
          <a:lstStyle/>
          <a:p>
            <a:pPr marL="0" indent="0" algn="ctr">
              <a:buNone/>
            </a:pPr>
            <a:r>
              <a:rPr lang="en-US" sz="7200" b="1" u="sng" dirty="0">
                <a:solidFill>
                  <a:srgbClr val="C00000"/>
                </a:solidFill>
              </a:rPr>
              <a:t> </a:t>
            </a:r>
            <a:r>
              <a:rPr lang="ar-SA" sz="7200" b="1" u="sng" dirty="0">
                <a:solidFill>
                  <a:srgbClr val="C00000"/>
                </a:solidFill>
              </a:rPr>
              <a:t>عاشرا: الدعاء</a:t>
            </a:r>
            <a:r>
              <a:rPr lang="en-US" sz="7200" b="1" u="sng" dirty="0" smtClean="0">
                <a:solidFill>
                  <a:srgbClr val="C00000"/>
                </a:solidFill>
              </a:rPr>
              <a:t>..</a:t>
            </a:r>
            <a:endParaRPr lang="ar-EG" sz="7200" b="1" u="sng" dirty="0">
              <a:solidFill>
                <a:srgbClr val="C0000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42308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8315" y="1198605"/>
            <a:ext cx="7886700" cy="5142234"/>
          </a:xfrm>
        </p:spPr>
        <p:txBody>
          <a:bodyPr>
            <a:normAutofit/>
          </a:bodyPr>
          <a:lstStyle/>
          <a:p>
            <a:pPr marL="0" indent="0">
              <a:buNone/>
            </a:pPr>
            <a:r>
              <a:rPr lang="ar-SA" sz="3600" b="1" dirty="0">
                <a:solidFill>
                  <a:srgbClr val="002060"/>
                </a:solidFill>
                <a:effectLst>
                  <a:outerShdw blurRad="38100" dist="38100" dir="2700000" algn="tl">
                    <a:srgbClr val="000000">
                      <a:alpha val="43137"/>
                    </a:srgbClr>
                  </a:outerShdw>
                </a:effectLst>
              </a:rPr>
              <a:t>وذلك بأن تتوجه إلى الله سبحانه بالدعاء، </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و</a:t>
            </a:r>
            <a:r>
              <a:rPr lang="ar-EG" sz="3600" b="1" dirty="0" smtClean="0">
                <a:solidFill>
                  <a:srgbClr val="002060"/>
                </a:solidFill>
                <a:effectLst>
                  <a:outerShdw blurRad="38100" dist="38100" dir="2700000" algn="tl">
                    <a:srgbClr val="000000">
                      <a:alpha val="43137"/>
                    </a:srgbClr>
                  </a:outerShdw>
                </a:effectLst>
              </a:rPr>
              <a:t>البكاء</a:t>
            </a:r>
            <a:r>
              <a:rPr lang="ar-SA" sz="3600" b="1" dirty="0" smtClean="0">
                <a:solidFill>
                  <a:srgbClr val="002060"/>
                </a:solidFill>
                <a:effectLst>
                  <a:outerShdw blurRad="38100" dist="38100" dir="2700000" algn="tl">
                    <a:srgbClr val="000000">
                      <a:alpha val="43137"/>
                    </a:srgbClr>
                  </a:outerShdw>
                </a:effectLst>
              </a:rPr>
              <a:t> و</a:t>
            </a:r>
            <a:r>
              <a:rPr lang="ar-EG" sz="3600" b="1" dirty="0" smtClean="0">
                <a:solidFill>
                  <a:srgbClr val="002060"/>
                </a:solidFill>
                <a:effectLst>
                  <a:outerShdw blurRad="38100" dist="38100" dir="2700000" algn="tl">
                    <a:srgbClr val="000000">
                      <a:alpha val="43137"/>
                    </a:srgbClr>
                  </a:outerShdw>
                </a:effectLst>
              </a:rPr>
              <a:t>ال</a:t>
            </a:r>
            <a:r>
              <a:rPr lang="ar-SA" sz="3600" b="1" dirty="0" smtClean="0">
                <a:solidFill>
                  <a:srgbClr val="002060"/>
                </a:solidFill>
                <a:effectLst>
                  <a:outerShdw blurRad="38100" dist="38100" dir="2700000" algn="tl">
                    <a:srgbClr val="000000">
                      <a:alpha val="43137"/>
                    </a:srgbClr>
                  </a:outerShdw>
                </a:effectLst>
              </a:rPr>
              <a:t>تتذلَّل </a:t>
            </a:r>
            <a:r>
              <a:rPr lang="ar-SA" sz="3600" b="1" dirty="0">
                <a:solidFill>
                  <a:srgbClr val="002060"/>
                </a:solidFill>
                <a:effectLst>
                  <a:outerShdw blurRad="38100" dist="38100" dir="2700000" algn="tl">
                    <a:srgbClr val="000000">
                      <a:alpha val="43137"/>
                    </a:srgbClr>
                  </a:outerShdw>
                </a:effectLst>
              </a:rPr>
              <a:t>بين يديه بأن يُثبِّت قلبك على الإيمان، وأن يَرزقك حُسن الخاتمة</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u="sng" dirty="0" smtClean="0">
                <a:solidFill>
                  <a:srgbClr val="C00000"/>
                </a:solidFill>
                <a:effectLst>
                  <a:outerShdw blurRad="38100" dist="38100" dir="2700000" algn="tl">
                    <a:srgbClr val="000000">
                      <a:alpha val="43137"/>
                    </a:srgbClr>
                  </a:outerShdw>
                </a:effectLst>
              </a:rPr>
              <a:t>فها هو حبيبك -صلى الله عليه وسلم- كان لا يفتُر لسانه عن هذا الدعاء:</a:t>
            </a:r>
            <a:endParaRPr lang="en-US" sz="3600" b="1" u="sng" dirty="0" smtClean="0">
              <a:solidFill>
                <a:srgbClr val="C00000"/>
              </a:solidFill>
              <a:effectLst>
                <a:outerShdw blurRad="38100" dist="38100" dir="2700000" algn="tl">
                  <a:srgbClr val="000000">
                    <a:alpha val="43137"/>
                  </a:srgbClr>
                </a:outerShdw>
              </a:effectLst>
            </a:endParaRPr>
          </a:p>
          <a:p>
            <a:pPr marL="0" indent="0" algn="ctr">
              <a:buNone/>
            </a:pPr>
            <a:r>
              <a:rPr lang="ar-SA" sz="3600" b="1" dirty="0" smtClean="0">
                <a:solidFill>
                  <a:srgbClr val="002060"/>
                </a:solidFill>
                <a:effectLst>
                  <a:outerShdw blurRad="38100" dist="38100" dir="2700000" algn="tl">
                    <a:srgbClr val="000000">
                      <a:alpha val="43137"/>
                    </a:srgbClr>
                  </a:outerShdw>
                </a:effectLst>
              </a:rPr>
              <a:t>(</a:t>
            </a:r>
            <a:r>
              <a:rPr lang="en-US"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يا </a:t>
            </a:r>
            <a:r>
              <a:rPr lang="ar-SA" sz="3600" b="1" dirty="0">
                <a:solidFill>
                  <a:srgbClr val="002060"/>
                </a:solidFill>
                <a:effectLst>
                  <a:outerShdw blurRad="38100" dist="38100" dir="2700000" algn="tl">
                    <a:srgbClr val="000000">
                      <a:alpha val="43137"/>
                    </a:srgbClr>
                  </a:outerShdw>
                </a:effectLst>
              </a:rPr>
              <a:t>مُقلِّب القلوب، ثبِّت قلبي على </a:t>
            </a:r>
            <a:r>
              <a:rPr lang="ar-SA" sz="3600" b="1" dirty="0" smtClean="0">
                <a:solidFill>
                  <a:srgbClr val="002060"/>
                </a:solidFill>
                <a:effectLst>
                  <a:outerShdw blurRad="38100" dist="38100" dir="2700000" algn="tl">
                    <a:srgbClr val="000000">
                      <a:alpha val="43137"/>
                    </a:srgbClr>
                  </a:outerShdw>
                </a:effectLst>
              </a:rPr>
              <a:t>دينك</a:t>
            </a:r>
            <a:r>
              <a:rPr lang="en-US" sz="3600" b="1" dirty="0" smtClean="0">
                <a:solidFill>
                  <a:srgbClr val="002060"/>
                </a:solidFill>
                <a:effectLst>
                  <a:outerShdw blurRad="38100" dist="38100" dir="2700000" algn="tl">
                    <a:srgbClr val="000000">
                      <a:alpha val="43137"/>
                    </a:srgbClr>
                  </a:outerShdw>
                </a:effectLst>
              </a:rPr>
              <a:t>( </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34809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8" presetClass="entr" presetSubtype="12"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strips(downLeft)">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2920" y="713514"/>
            <a:ext cx="7886700" cy="6020916"/>
          </a:xfrm>
        </p:spPr>
        <p:txBody>
          <a:bodyPr>
            <a:normAutofit/>
          </a:bodyPr>
          <a:lstStyle/>
          <a:p>
            <a:pPr marL="0" indent="0">
              <a:buNone/>
            </a:pPr>
            <a:r>
              <a:rPr lang="ar-SA" sz="3600" b="1" dirty="0">
                <a:solidFill>
                  <a:srgbClr val="FF0000"/>
                </a:solidFill>
                <a:effectLst>
                  <a:outerShdw blurRad="38100" dist="38100" dir="2700000" algn="tl">
                    <a:srgbClr val="000000">
                      <a:alpha val="43137"/>
                    </a:srgbClr>
                  </a:outerShdw>
                </a:effectLst>
              </a:rPr>
              <a:t>فاعلمي غاليتي</a:t>
            </a:r>
            <a:r>
              <a:rPr lang="ar-SA" sz="3600" b="1" dirty="0" smtClean="0">
                <a:solidFill>
                  <a:srgbClr val="FF0000"/>
                </a:solidFill>
                <a:effectLst>
                  <a:outerShdw blurRad="38100" dist="38100" dir="2700000" algn="tl">
                    <a:srgbClr val="000000">
                      <a:alpha val="43137"/>
                    </a:srgbClr>
                  </a:outerShdw>
                </a:effectLst>
              </a:rPr>
              <a:t>..</a:t>
            </a:r>
            <a:endParaRPr lang="en-US" sz="3600" b="1" dirty="0" smtClean="0">
              <a:solidFill>
                <a:srgbClr val="FF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أنه </a:t>
            </a:r>
            <a:r>
              <a:rPr lang="ar-SA" sz="3600" b="1" dirty="0">
                <a:solidFill>
                  <a:srgbClr val="002060"/>
                </a:solidFill>
                <a:effectLst>
                  <a:outerShdw blurRad="38100" dist="38100" dir="2700000" algn="tl">
                    <a:srgbClr val="000000">
                      <a:alpha val="43137"/>
                    </a:srgbClr>
                  </a:outerShdw>
                </a:effectLst>
              </a:rPr>
              <a:t>لا ملجأ من الله إلا إليه؛ فعليك </a:t>
            </a:r>
            <a:r>
              <a:rPr lang="ar-SA" sz="3600" b="1" dirty="0" smtClean="0">
                <a:solidFill>
                  <a:srgbClr val="002060"/>
                </a:solidFill>
                <a:effectLst>
                  <a:outerShdw blurRad="38100" dist="38100" dir="2700000" algn="tl">
                    <a:srgbClr val="000000">
                      <a:alpha val="43137"/>
                    </a:srgbClr>
                  </a:outerShdw>
                </a:effectLst>
              </a:rPr>
              <a:t>أن</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تلجئي</a:t>
            </a:r>
            <a:r>
              <a:rPr lang="en-US" sz="3600" b="1" dirty="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إليه </a:t>
            </a:r>
            <a:r>
              <a:rPr lang="ar-SA" sz="3600" b="1" dirty="0">
                <a:solidFill>
                  <a:srgbClr val="002060"/>
                </a:solidFill>
                <a:effectLst>
                  <a:outerShdw blurRad="38100" dist="38100" dir="2700000" algn="tl">
                    <a:srgbClr val="000000">
                      <a:alpha val="43137"/>
                    </a:srgbClr>
                  </a:outerShdw>
                </a:effectLst>
              </a:rPr>
              <a:t>في </a:t>
            </a:r>
            <a:r>
              <a:rPr lang="ar-SA" sz="3600" b="1" dirty="0" smtClean="0">
                <a:solidFill>
                  <a:srgbClr val="002060"/>
                </a:solidFill>
                <a:effectLst>
                  <a:outerShdw blurRad="38100" dist="38100" dir="2700000" algn="tl">
                    <a:srgbClr val="000000">
                      <a:alpha val="43137"/>
                    </a:srgbClr>
                  </a:outerShdw>
                </a:effectLst>
              </a:rPr>
              <a:t>كل </a:t>
            </a:r>
            <a:r>
              <a:rPr lang="ar-SA" sz="3600" b="1" dirty="0">
                <a:solidFill>
                  <a:srgbClr val="002060"/>
                </a:solidFill>
                <a:effectLst>
                  <a:outerShdw blurRad="38100" dist="38100" dir="2700000" algn="tl">
                    <a:srgbClr val="000000">
                      <a:alpha val="43137"/>
                    </a:srgbClr>
                  </a:outerShdw>
                </a:effectLst>
              </a:rPr>
              <a:t>وقتٍ وحِينٍ ودائمًا وأبدًا</a:t>
            </a:r>
            <a:r>
              <a:rPr lang="ar-SA" sz="3600" b="1" dirty="0" smtClean="0">
                <a:solidFill>
                  <a:srgbClr val="002060"/>
                </a:solidFill>
                <a:effectLst>
                  <a:outerShdw blurRad="38100" dist="38100" dir="2700000" algn="tl">
                    <a:srgbClr val="000000">
                      <a:alpha val="43137"/>
                    </a:srgbClr>
                  </a:outerShdw>
                </a:effectLst>
              </a:rPr>
              <a:t>،</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وأدع</a:t>
            </a:r>
            <a:r>
              <a:rPr lang="ar-EG" sz="3600" b="1" dirty="0" smtClean="0">
                <a:solidFill>
                  <a:srgbClr val="002060"/>
                </a:solidFill>
                <a:effectLst>
                  <a:outerShdw blurRad="38100" dist="38100" dir="2700000" algn="tl">
                    <a:srgbClr val="000000">
                      <a:alpha val="43137"/>
                    </a:srgbClr>
                  </a:outerShdw>
                </a:effectLst>
              </a:rPr>
              <a:t>ِ</a:t>
            </a: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الله أن يرزقَكِ حسنَ </a:t>
            </a:r>
            <a:r>
              <a:rPr lang="ar-SA" sz="3600" b="1" dirty="0" smtClean="0">
                <a:solidFill>
                  <a:srgbClr val="002060"/>
                </a:solidFill>
                <a:effectLst>
                  <a:outerShdw blurRad="38100" dist="38100" dir="2700000" algn="tl">
                    <a:srgbClr val="000000">
                      <a:alpha val="43137"/>
                    </a:srgbClr>
                  </a:outerShdw>
                </a:effectLst>
              </a:rPr>
              <a:t>الخاتمة</a:t>
            </a:r>
            <a:r>
              <a:rPr lang="ar-EG" sz="3600" b="1" dirty="0" smtClean="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 </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u="sng" dirty="0" smtClean="0">
                <a:solidFill>
                  <a:srgbClr val="C00000"/>
                </a:solidFill>
                <a:effectLst>
                  <a:outerShdw blurRad="38100" dist="38100" dir="2700000" algn="tl">
                    <a:srgbClr val="000000">
                      <a:alpha val="43137"/>
                    </a:srgbClr>
                  </a:outerShdw>
                </a:effectLst>
              </a:rPr>
              <a:t>وها </a:t>
            </a:r>
            <a:r>
              <a:rPr lang="ar-SA" sz="3600" b="1" u="sng" dirty="0">
                <a:solidFill>
                  <a:srgbClr val="C00000"/>
                </a:solidFill>
                <a:effectLst>
                  <a:outerShdw blurRad="38100" dist="38100" dir="2700000" algn="tl">
                    <a:srgbClr val="000000">
                      <a:alpha val="43137"/>
                    </a:srgbClr>
                  </a:outerShdw>
                </a:effectLst>
              </a:rPr>
              <a:t>هو الحق - جل وعلا -: يُعلِّمنا ويحثنا على أن ندعو بهذا الدعاء العظيم</a:t>
            </a:r>
            <a:r>
              <a:rPr lang="en-US" sz="3600" b="1" u="sng" dirty="0">
                <a:solidFill>
                  <a:srgbClr val="C00000"/>
                </a:solidFill>
                <a:effectLst>
                  <a:outerShdw blurRad="38100" dist="38100" dir="2700000" algn="tl">
                    <a:srgbClr val="000000">
                      <a:alpha val="43137"/>
                    </a:srgbClr>
                  </a:outerShdw>
                </a:effectLst>
              </a:rPr>
              <a:t>:</a:t>
            </a:r>
            <a:r>
              <a:rPr lang="en-US" sz="3600" b="1" u="sng" dirty="0">
                <a:solidFill>
                  <a:srgbClr val="002060"/>
                </a:solidFill>
                <a:effectLst>
                  <a:outerShdw blurRad="38100" dist="38100" dir="2700000" algn="tl">
                    <a:srgbClr val="000000">
                      <a:alpha val="43137"/>
                    </a:srgbClr>
                  </a:outerShdw>
                </a:effectLst>
              </a:rPr>
              <a:t/>
            </a:r>
            <a:br>
              <a:rPr lang="en-US" sz="3600" b="1" u="sng" dirty="0">
                <a:solidFill>
                  <a:srgbClr val="002060"/>
                </a:solidFill>
                <a:effectLst>
                  <a:outerShdw blurRad="38100" dist="38100" dir="2700000" algn="tl">
                    <a:srgbClr val="000000">
                      <a:alpha val="43137"/>
                    </a:srgbClr>
                  </a:outerShdw>
                </a:effectLst>
              </a:rPr>
            </a:br>
            <a:endParaRPr lang="ar-EG" sz="1400" b="1" u="sng" dirty="0" smtClean="0">
              <a:solidFill>
                <a:srgbClr val="002060"/>
              </a:solidFill>
              <a:effectLst>
                <a:outerShdw blurRad="38100" dist="38100" dir="2700000" algn="tl">
                  <a:srgbClr val="000000">
                    <a:alpha val="43137"/>
                  </a:srgbClr>
                </a:outerShdw>
              </a:effectLst>
            </a:endParaRPr>
          </a:p>
          <a:p>
            <a:pPr marL="0" indent="0" algn="ctr">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رَبَّنَا لَا تُزِغْ قُلُوبَنَا بَعْدَ إِذْ هَدَيْتَنَا وَهَبْ لَنَا مِنْ لَدُنْكَ رَحْمَةً إِنَّكَ أَنْتَ الْوَهَّابُ ﴾ </a:t>
            </a:r>
            <a:r>
              <a:rPr lang="ar-SA" sz="2400" b="1" dirty="0">
                <a:solidFill>
                  <a:srgbClr val="002060"/>
                </a:solidFill>
                <a:effectLst>
                  <a:outerShdw blurRad="38100" dist="38100" dir="2700000" algn="tl">
                    <a:srgbClr val="000000">
                      <a:alpha val="43137"/>
                    </a:srgbClr>
                  </a:outerShdw>
                </a:effectLst>
              </a:rPr>
              <a:t>[آل عمران: </a:t>
            </a:r>
            <a:r>
              <a:rPr lang="ar-SA" sz="2400" b="1" dirty="0" smtClean="0">
                <a:solidFill>
                  <a:srgbClr val="002060"/>
                </a:solidFill>
                <a:effectLst>
                  <a:outerShdw blurRad="38100" dist="38100" dir="2700000" algn="tl">
                    <a:srgbClr val="000000">
                      <a:alpha val="43137"/>
                    </a:srgbClr>
                  </a:outerShdw>
                </a:effectLst>
              </a:rPr>
              <a:t>8</a:t>
            </a:r>
            <a:r>
              <a:rPr lang="en-US" sz="2400" b="1" dirty="0" smtClean="0">
                <a:solidFill>
                  <a:srgbClr val="002060"/>
                </a:solidFill>
                <a:effectLst>
                  <a:outerShdw blurRad="38100" dist="38100" dir="2700000" algn="tl">
                    <a:srgbClr val="000000">
                      <a:alpha val="43137"/>
                    </a:srgbClr>
                  </a:outerShdw>
                </a:effectLst>
              </a:rPr>
              <a:t>[</a:t>
            </a:r>
            <a:r>
              <a:rPr lang="en-US" sz="2400" b="1" dirty="0">
                <a:solidFill>
                  <a:srgbClr val="002060"/>
                </a:solidFill>
                <a:effectLst>
                  <a:outerShdw blurRad="38100" dist="38100" dir="2700000" algn="tl">
                    <a:srgbClr val="000000">
                      <a:alpha val="43137"/>
                    </a:srgbClr>
                  </a:outerShdw>
                </a:effectLst>
              </a:rPr>
              <a:t/>
            </a:r>
            <a:br>
              <a:rPr lang="en-US" sz="2400" b="1" dirty="0">
                <a:solidFill>
                  <a:srgbClr val="002060"/>
                </a:solidFill>
                <a:effectLst>
                  <a:outerShdw blurRad="38100" dist="38100" dir="2700000" algn="tl">
                    <a:srgbClr val="000000">
                      <a:alpha val="43137"/>
                    </a:srgbClr>
                  </a:outerShdw>
                </a:effectLst>
              </a:rPr>
            </a:br>
            <a:endParaRPr lang="ar-EG" sz="2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786081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75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75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75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9552" y="1419138"/>
            <a:ext cx="7886700" cy="5847921"/>
          </a:xfrm>
        </p:spPr>
        <p:txBody>
          <a:bodyPr>
            <a:normAutofit/>
          </a:bodyPr>
          <a:lstStyle/>
          <a:p>
            <a:pPr marL="0" indent="0">
              <a:buNone/>
            </a:pPr>
            <a:r>
              <a:rPr lang="ar-SA" sz="3000" b="1" dirty="0">
                <a:solidFill>
                  <a:srgbClr val="002060"/>
                </a:solidFill>
                <a:effectLst>
                  <a:outerShdw blurRad="38100" dist="38100" dir="2700000" algn="tl">
                    <a:srgbClr val="000000">
                      <a:alpha val="43137"/>
                    </a:srgbClr>
                  </a:outerShdw>
                </a:effectLst>
              </a:rPr>
              <a:t>وكان من دعاء الصالحين أن </a:t>
            </a:r>
            <a:r>
              <a:rPr lang="ar-SA" sz="3000" b="1" dirty="0" smtClean="0">
                <a:solidFill>
                  <a:srgbClr val="002060"/>
                </a:solidFill>
                <a:effectLst>
                  <a:outerShdw blurRad="38100" dist="38100" dir="2700000" algn="tl">
                    <a:srgbClr val="000000">
                      <a:alpha val="43137"/>
                    </a:srgbClr>
                  </a:outerShdw>
                </a:effectLst>
              </a:rPr>
              <a:t>يتوفَّاهم</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اللهُ </a:t>
            </a:r>
            <a:r>
              <a:rPr lang="ar-SA" sz="3000" b="1" dirty="0">
                <a:solidFill>
                  <a:srgbClr val="002060"/>
                </a:solidFill>
                <a:effectLst>
                  <a:outerShdw blurRad="38100" dist="38100" dir="2700000" algn="tl">
                    <a:srgbClr val="000000">
                      <a:alpha val="43137"/>
                    </a:srgbClr>
                  </a:outerShdw>
                </a:effectLst>
              </a:rPr>
              <a:t>تعالى على الإيمان، وأن يُكفِّر عنهم </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السيِّئات</a:t>
            </a:r>
            <a:r>
              <a:rPr lang="ar-SA" sz="3000" b="1" dirty="0">
                <a:solidFill>
                  <a:srgbClr val="002060"/>
                </a:solidFill>
                <a:effectLst>
                  <a:outerShdw blurRad="38100" dist="38100" dir="2700000" algn="tl">
                    <a:srgbClr val="000000">
                      <a:alpha val="43137"/>
                    </a:srgbClr>
                  </a:outerShdw>
                </a:effectLst>
              </a:rPr>
              <a:t>، وأن يتوفاهم مع الأبرار</a:t>
            </a:r>
            <a:r>
              <a:rPr lang="en-US" sz="3000" b="1" dirty="0" smtClean="0">
                <a:solidFill>
                  <a:srgbClr val="002060"/>
                </a:solidFill>
                <a:effectLst>
                  <a:outerShdw blurRad="38100" dist="38100" dir="2700000" algn="tl">
                    <a:srgbClr val="000000">
                      <a:alpha val="43137"/>
                    </a:srgbClr>
                  </a:outerShdw>
                </a:effectLst>
              </a:rPr>
              <a:t>..</a:t>
            </a:r>
            <a:endParaRPr lang="en-US" sz="3000" b="1" dirty="0">
              <a:solidFill>
                <a:srgbClr val="002060"/>
              </a:solidFill>
              <a:effectLst>
                <a:outerShdw blurRad="38100" dist="38100" dir="2700000" algn="tl">
                  <a:srgbClr val="000000">
                    <a:alpha val="43137"/>
                  </a:srgbClr>
                </a:outerShdw>
              </a:effectLst>
            </a:endParaRPr>
          </a:p>
          <a:p>
            <a:pPr marL="0" indent="0">
              <a:buNone/>
            </a:pPr>
            <a:endParaRPr lang="en-US" sz="3000" b="1" dirty="0">
              <a:solidFill>
                <a:srgbClr val="002060"/>
              </a:solidFill>
              <a:effectLst>
                <a:outerShdw blurRad="38100" dist="38100" dir="2700000" algn="tl">
                  <a:srgbClr val="000000">
                    <a:alpha val="43137"/>
                  </a:srgbClr>
                </a:outerShdw>
              </a:effectLst>
            </a:endParaRPr>
          </a:p>
          <a:p>
            <a:pPr marL="0" indent="0" algn="ctr">
              <a:buNone/>
            </a:pPr>
            <a:r>
              <a:rPr lang="ar-SA" sz="3000" b="1" u="sng" dirty="0" smtClean="0">
                <a:solidFill>
                  <a:srgbClr val="FF0000"/>
                </a:solidFill>
                <a:effectLst>
                  <a:outerShdw blurRad="38100" dist="38100" dir="2700000" algn="tl">
                    <a:srgbClr val="000000">
                      <a:alpha val="43137"/>
                    </a:srgbClr>
                  </a:outerShdw>
                </a:effectLst>
              </a:rPr>
              <a:t>وفي </a:t>
            </a:r>
            <a:r>
              <a:rPr lang="ar-SA" sz="3000" b="1" u="sng" dirty="0">
                <a:solidFill>
                  <a:srgbClr val="FF0000"/>
                </a:solidFill>
                <a:effectLst>
                  <a:outerShdw blurRad="38100" dist="38100" dir="2700000" algn="tl">
                    <a:srgbClr val="000000">
                      <a:alpha val="43137"/>
                    </a:srgbClr>
                  </a:outerShdw>
                </a:effectLst>
              </a:rPr>
              <a:t>ذلك يقول عنهم الله تعالى</a:t>
            </a:r>
            <a:r>
              <a:rPr lang="en-US" sz="3000" b="1" u="sng" dirty="0" smtClean="0">
                <a:solidFill>
                  <a:srgbClr val="FF0000"/>
                </a:solidFill>
                <a:effectLst>
                  <a:outerShdw blurRad="38100" dist="38100" dir="2700000" algn="tl">
                    <a:srgbClr val="000000">
                      <a:alpha val="43137"/>
                    </a:srgbClr>
                  </a:outerShdw>
                </a:effectLst>
              </a:rPr>
              <a:t>:</a:t>
            </a:r>
            <a:endParaRPr lang="en-US" sz="3000" b="1" dirty="0">
              <a:solidFill>
                <a:srgbClr val="002060"/>
              </a:solidFill>
              <a:effectLst>
                <a:outerShdw blurRad="38100" dist="38100" dir="2700000" algn="tl">
                  <a:srgbClr val="000000">
                    <a:alpha val="43137"/>
                  </a:srgbClr>
                </a:outerShdw>
              </a:effectLst>
            </a:endParaRPr>
          </a:p>
          <a:p>
            <a:pPr marL="0" indent="0" algn="ctr">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 رَبَّنَا إِنَّنَا سَمِعْنَا مُنَادِيًا يُنَادِي لِلْإِيمَانِ أَنْ آمِنُوا بِرَبِّكُمْ فَآمَنَّا رَبَّنَا فَاغْفِرْ لَنَا ذُنُوبَنَا وَكَفِّرْ عَنَّا سَيِّئَاتِنَا </a:t>
            </a:r>
            <a:r>
              <a:rPr lang="ar-SA" sz="3000" b="1" dirty="0">
                <a:solidFill>
                  <a:srgbClr val="C00000"/>
                </a:solidFill>
                <a:effectLst>
                  <a:outerShdw blurRad="38100" dist="38100" dir="2700000" algn="tl">
                    <a:srgbClr val="000000">
                      <a:alpha val="43137"/>
                    </a:srgbClr>
                  </a:outerShdw>
                </a:effectLst>
              </a:rPr>
              <a:t>وَتَوَفَّنَا مَعَ الْأَبْرَارِ</a:t>
            </a:r>
            <a:r>
              <a:rPr lang="ar-SA" sz="3000" b="1" dirty="0">
                <a:solidFill>
                  <a:srgbClr val="002060"/>
                </a:solidFill>
                <a:effectLst>
                  <a:outerShdw blurRad="38100" dist="38100" dir="2700000" algn="tl">
                    <a:srgbClr val="000000">
                      <a:alpha val="43137"/>
                    </a:srgbClr>
                  </a:outerShdw>
                </a:effectLst>
              </a:rPr>
              <a:t> ﴾ [آل عمران: </a:t>
            </a:r>
            <a:r>
              <a:rPr lang="ar-SA" sz="3000" b="1" dirty="0" smtClean="0">
                <a:solidFill>
                  <a:srgbClr val="002060"/>
                </a:solidFill>
                <a:effectLst>
                  <a:outerShdw blurRad="38100" dist="38100" dir="2700000" algn="tl">
                    <a:srgbClr val="000000">
                      <a:alpha val="43137"/>
                    </a:srgbClr>
                  </a:outerShdw>
                </a:effectLst>
              </a:rPr>
              <a:t>193</a:t>
            </a:r>
            <a:r>
              <a:rPr lang="en-US" sz="3000" b="1" dirty="0" smtClean="0">
                <a:solidFill>
                  <a:srgbClr val="002060"/>
                </a:solidFill>
                <a:effectLst>
                  <a:outerShdw blurRad="38100" dist="38100" dir="2700000" algn="tl">
                    <a:srgbClr val="000000">
                      <a:alpha val="43137"/>
                    </a:srgbClr>
                  </a:outerShdw>
                </a:effectLst>
              </a:rPr>
              <a:t>[</a:t>
            </a: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117117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750"/>
                                        <p:tgtEl>
                                          <p:spTgt spid="3">
                                            <p:txEl>
                                              <p:pRg st="0" end="0"/>
                                            </p:txEl>
                                          </p:spTgt>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plus(in)">
                                      <p:cBhvr>
                                        <p:cTn id="10" dur="750"/>
                                        <p:tgtEl>
                                          <p:spTgt spid="3">
                                            <p:txEl>
                                              <p:pRg st="1" end="1"/>
                                            </p:txEl>
                                          </p:spTgt>
                                        </p:tgtEl>
                                      </p:cBhvr>
                                    </p:animEffect>
                                  </p:childTnLst>
                                </p:cTn>
                              </p:par>
                              <p:par>
                                <p:cTn id="11" presetID="13" presetClass="entr" presetSubtype="16"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plus(in)">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3" presetClass="entr" presetSubtype="16"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plus(in)">
                                      <p:cBhvr>
                                        <p:cTn id="18" dur="750"/>
                                        <p:tgtEl>
                                          <p:spTgt spid="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3" presetClass="entr" presetSubtype="16"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plus(in)">
                                      <p:cBhvr>
                                        <p:cTn id="23"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293158"/>
            <a:ext cx="7886700" cy="5225493"/>
          </a:xfrm>
        </p:spPr>
        <p:txBody>
          <a:bodyPr>
            <a:normAutofit/>
          </a:bodyPr>
          <a:lstStyle/>
          <a:p>
            <a:pPr marL="0" indent="0">
              <a:buNone/>
            </a:pPr>
            <a:r>
              <a:rPr lang="ar-SA" sz="3600" b="1" u="sng" dirty="0">
                <a:solidFill>
                  <a:srgbClr val="FF0000"/>
                </a:solidFill>
                <a:effectLst>
                  <a:outerShdw blurRad="38100" dist="38100" dir="2700000" algn="tl">
                    <a:srgbClr val="000000">
                      <a:alpha val="43137"/>
                    </a:srgbClr>
                  </a:outerShdw>
                </a:effectLst>
              </a:rPr>
              <a:t>وقد كان مَطلب يوسفَ الصِّدِّيق - عليه السلام -: </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endParaRPr lang="ar-EG" sz="14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حين </a:t>
            </a:r>
            <a:r>
              <a:rPr lang="ar-SA" sz="3600" b="1" dirty="0">
                <a:solidFill>
                  <a:srgbClr val="002060"/>
                </a:solidFill>
                <a:effectLst>
                  <a:outerShdw blurRad="38100" dist="38100" dir="2700000" algn="tl">
                    <a:srgbClr val="000000">
                      <a:alpha val="43137"/>
                    </a:srgbClr>
                  </a:outerShdw>
                </a:effectLst>
              </a:rPr>
              <a:t>دعا ربَّه عند انقضاء أجلِه وذَهاب عمُره أن يُميتَه على الإسلام، ويَحشرَه في زُمرة الصالحين، </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1400" b="1" dirty="0" smtClean="0">
              <a:solidFill>
                <a:srgbClr val="002060"/>
              </a:solidFill>
              <a:effectLst>
                <a:outerShdw blurRad="38100" dist="38100" dir="2700000" algn="tl">
                  <a:srgbClr val="000000">
                    <a:alpha val="43137"/>
                  </a:srgbClr>
                </a:outerShdw>
              </a:effectLst>
            </a:endParaRPr>
          </a:p>
          <a:p>
            <a:pPr marL="0" indent="0" algn="ctr">
              <a:buNone/>
            </a:pPr>
            <a:r>
              <a:rPr lang="ar-SA" sz="3600" b="1" u="sng" dirty="0" smtClean="0">
                <a:solidFill>
                  <a:srgbClr val="FF0000"/>
                </a:solidFill>
                <a:effectLst>
                  <a:outerShdw blurRad="38100" dist="38100" dir="2700000" algn="tl">
                    <a:srgbClr val="000000">
                      <a:alpha val="43137"/>
                    </a:srgbClr>
                  </a:outerShdw>
                </a:effectLst>
              </a:rPr>
              <a:t>كما </a:t>
            </a:r>
            <a:r>
              <a:rPr lang="ar-SA" sz="3600" b="1" u="sng" dirty="0">
                <a:solidFill>
                  <a:srgbClr val="FF0000"/>
                </a:solidFill>
                <a:effectLst>
                  <a:outerShdw blurRad="38100" dist="38100" dir="2700000" algn="tl">
                    <a:srgbClr val="000000">
                      <a:alpha val="43137"/>
                    </a:srgbClr>
                  </a:outerShdw>
                </a:effectLst>
              </a:rPr>
              <a:t>قال ربُّ العالمين عنه</a:t>
            </a:r>
            <a:r>
              <a:rPr lang="ar-SA" sz="3600" b="1" u="sng" dirty="0" smtClean="0">
                <a:solidFill>
                  <a:srgbClr val="FF0000"/>
                </a:solidFill>
                <a:effectLst>
                  <a:outerShdw blurRad="38100" dist="38100" dir="2700000" algn="tl">
                    <a:srgbClr val="000000">
                      <a:alpha val="43137"/>
                    </a:srgbClr>
                  </a:outerShdw>
                </a:effectLst>
              </a:rPr>
              <a:t>:</a:t>
            </a:r>
            <a:endParaRPr lang="ar-EG" sz="3600" b="1" u="sng" dirty="0" smtClean="0">
              <a:solidFill>
                <a:srgbClr val="FF0000"/>
              </a:solidFill>
              <a:effectLst>
                <a:outerShdw blurRad="38100" dist="38100" dir="2700000" algn="tl">
                  <a:srgbClr val="000000">
                    <a:alpha val="43137"/>
                  </a:srgbClr>
                </a:outerShdw>
              </a:effectLst>
            </a:endParaRPr>
          </a:p>
          <a:p>
            <a:pPr marL="0" indent="0" algn="ctr">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رَبِّ قَدْ آتَيْتَنِي مِنَ الْمُلْكِ وَعَلَّمْتَنِي مِنْ تَأْوِيلِ الْأَحَادِيثِ فَاطِرَ السَّمَاوَاتِ وَالْأَرْضِ أَنْتَ وَلِيِّي فِي الدُّنْيَا وَالْآخِرَةِ </a:t>
            </a:r>
            <a:r>
              <a:rPr lang="ar-SA" sz="3600" b="1" dirty="0">
                <a:solidFill>
                  <a:srgbClr val="C00000"/>
                </a:solidFill>
                <a:effectLst>
                  <a:outerShdw blurRad="38100" dist="38100" dir="2700000" algn="tl">
                    <a:srgbClr val="000000">
                      <a:alpha val="43137"/>
                    </a:srgbClr>
                  </a:outerShdw>
                </a:effectLst>
              </a:rPr>
              <a:t>تَوَفَّنِي مُسْلِمًا وَأَلْحِقْنِي بِالصَّالِحِينَ </a:t>
            </a:r>
            <a:r>
              <a:rPr lang="ar-SA" sz="3600" b="1" dirty="0">
                <a:solidFill>
                  <a:srgbClr val="002060"/>
                </a:solidFill>
                <a:effectLst>
                  <a:outerShdw blurRad="38100" dist="38100" dir="2700000" algn="tl">
                    <a:srgbClr val="000000">
                      <a:alpha val="43137"/>
                    </a:srgbClr>
                  </a:outerShdw>
                </a:effectLst>
              </a:rPr>
              <a:t>﴾ </a:t>
            </a:r>
            <a:r>
              <a:rPr lang="ar-SA" sz="2400" b="1" dirty="0">
                <a:solidFill>
                  <a:srgbClr val="002060"/>
                </a:solidFill>
                <a:effectLst>
                  <a:outerShdw blurRad="38100" dist="38100" dir="2700000" algn="tl">
                    <a:srgbClr val="000000">
                      <a:alpha val="43137"/>
                    </a:srgbClr>
                  </a:outerShdw>
                </a:effectLst>
              </a:rPr>
              <a:t>[يوسف: </a:t>
            </a:r>
            <a:r>
              <a:rPr lang="ar-SA" sz="2400" b="1" dirty="0" smtClean="0">
                <a:solidFill>
                  <a:srgbClr val="002060"/>
                </a:solidFill>
                <a:effectLst>
                  <a:outerShdw blurRad="38100" dist="38100" dir="2700000" algn="tl">
                    <a:srgbClr val="000000">
                      <a:alpha val="43137"/>
                    </a:srgbClr>
                  </a:outerShdw>
                </a:effectLst>
              </a:rPr>
              <a:t>101</a:t>
            </a:r>
            <a:r>
              <a:rPr lang="en-US" sz="2400" b="1" dirty="0" smtClean="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149410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00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ircle(in)">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circle(in)">
                                      <p:cBhvr>
                                        <p:cTn id="15" dur="1000"/>
                                        <p:tgtEl>
                                          <p:spTgt spid="3">
                                            <p:txEl>
                                              <p:pRg st="3" end="3"/>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circle(in)">
                                      <p:cBhvr>
                                        <p:cTn id="18"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25937" y="1916180"/>
            <a:ext cx="7886700" cy="4351338"/>
          </a:xfrm>
        </p:spPr>
        <p:txBody>
          <a:bodyPr>
            <a:normAutofit/>
          </a:bodyPr>
          <a:lstStyle/>
          <a:p>
            <a:pPr marL="0" indent="0" algn="ctr">
              <a:buNone/>
            </a:pPr>
            <a:r>
              <a:rPr lang="en-US" sz="4000" b="1" dirty="0">
                <a:solidFill>
                  <a:srgbClr val="C00000"/>
                </a:solidFill>
                <a:effectLst>
                  <a:outerShdw blurRad="38100" dist="38100" dir="2700000" algn="tl">
                    <a:srgbClr val="000000">
                      <a:alpha val="43137"/>
                    </a:srgbClr>
                  </a:outerShdw>
                </a:effectLst>
              </a:rPr>
              <a:t> </a:t>
            </a:r>
            <a:r>
              <a:rPr lang="ar-SA" sz="4000" b="1" dirty="0">
                <a:solidFill>
                  <a:srgbClr val="C00000"/>
                </a:solidFill>
                <a:effectLst>
                  <a:outerShdw blurRad="38100" dist="38100" dir="2700000" algn="tl">
                    <a:srgbClr val="000000">
                      <a:alpha val="43137"/>
                    </a:srgbClr>
                  </a:outerShdw>
                </a:effectLst>
              </a:rPr>
              <a:t>ودُعاء المسلم لأخيه المسلم بحسن الخاتمة مستجابٌ بظَهْر الغَيْب</a:t>
            </a:r>
            <a:r>
              <a:rPr lang="ar-SA" sz="4000" b="1" dirty="0" smtClean="0">
                <a:solidFill>
                  <a:srgbClr val="C00000"/>
                </a:solidFill>
                <a:effectLst>
                  <a:outerShdw blurRad="38100" dist="38100" dir="2700000" algn="tl">
                    <a:srgbClr val="000000">
                      <a:alpha val="43137"/>
                    </a:srgbClr>
                  </a:outerShdw>
                </a:effectLst>
              </a:rPr>
              <a:t>،</a:t>
            </a:r>
            <a:endParaRPr lang="en-US" sz="4000" b="1" dirty="0" smtClean="0">
              <a:solidFill>
                <a:srgbClr val="C00000"/>
              </a:solidFill>
              <a:effectLst>
                <a:outerShdw blurRad="38100" dist="38100" dir="2700000" algn="tl">
                  <a:srgbClr val="000000">
                    <a:alpha val="43137"/>
                  </a:srgbClr>
                </a:outerShdw>
              </a:effectLst>
            </a:endParaRPr>
          </a:p>
          <a:p>
            <a:pPr marL="0" indent="0" algn="ctr">
              <a:buNone/>
            </a:pPr>
            <a:endParaRPr lang="en-US" sz="1600" b="1" u="sng" dirty="0" smtClean="0">
              <a:solidFill>
                <a:srgbClr val="002060"/>
              </a:solidFill>
              <a:effectLst>
                <a:outerShdw blurRad="38100" dist="38100" dir="2700000" algn="tl">
                  <a:srgbClr val="000000">
                    <a:alpha val="43137"/>
                  </a:srgbClr>
                </a:outerShdw>
              </a:effectLst>
            </a:endParaRPr>
          </a:p>
          <a:p>
            <a:pPr marL="0" indent="0" algn="ctr">
              <a:buNone/>
            </a:pPr>
            <a:r>
              <a:rPr lang="ar-SA" sz="4000" b="1" u="sng" dirty="0" smtClean="0">
                <a:solidFill>
                  <a:srgbClr val="FF0000"/>
                </a:solidFill>
                <a:effectLst>
                  <a:outerShdw blurRad="38100" dist="38100" dir="2700000" algn="tl">
                    <a:srgbClr val="000000">
                      <a:alpha val="43137"/>
                    </a:srgbClr>
                  </a:outerShdw>
                </a:effectLst>
              </a:rPr>
              <a:t>وفي </a:t>
            </a:r>
            <a:r>
              <a:rPr lang="ar-SA" sz="4000" b="1" u="sng" dirty="0">
                <a:solidFill>
                  <a:srgbClr val="FF0000"/>
                </a:solidFill>
                <a:effectLst>
                  <a:outerShdw blurRad="38100" dist="38100" dir="2700000" algn="tl">
                    <a:srgbClr val="000000">
                      <a:alpha val="43137"/>
                    </a:srgbClr>
                  </a:outerShdw>
                </a:effectLst>
              </a:rPr>
              <a:t>الحديث</a:t>
            </a:r>
            <a:r>
              <a:rPr lang="en-US" sz="4000" b="1" u="sng" dirty="0" smtClean="0">
                <a:solidFill>
                  <a:srgbClr val="FF0000"/>
                </a:solidFill>
                <a:effectLst>
                  <a:outerShdw blurRad="38100" dist="38100" dir="2700000" algn="tl">
                    <a:srgbClr val="000000">
                      <a:alpha val="43137"/>
                    </a:srgbClr>
                  </a:outerShdw>
                </a:effectLst>
              </a:rPr>
              <a:t>:</a:t>
            </a:r>
            <a:endParaRPr lang="ar-EG" sz="4000" b="1" u="sng" dirty="0" smtClean="0">
              <a:solidFill>
                <a:srgbClr val="FF0000"/>
              </a:solidFill>
              <a:effectLst>
                <a:outerShdw blurRad="38100" dist="38100" dir="2700000" algn="tl">
                  <a:srgbClr val="000000">
                    <a:alpha val="43137"/>
                  </a:srgbClr>
                </a:outerShdw>
              </a:effectLst>
            </a:endParaRPr>
          </a:p>
          <a:p>
            <a:pPr marL="0" indent="0" algn="ctr">
              <a:buNone/>
            </a:pPr>
            <a:r>
              <a:rPr lang="en-US" sz="1100" b="1" dirty="0">
                <a:solidFill>
                  <a:srgbClr val="002060"/>
                </a:solidFill>
                <a:effectLst>
                  <a:outerShdw blurRad="38100" dist="38100" dir="2700000" algn="tl">
                    <a:srgbClr val="000000">
                      <a:alpha val="43137"/>
                    </a:srgbClr>
                  </a:outerShdw>
                </a:effectLst>
              </a:rPr>
              <a:t/>
            </a:r>
            <a:br>
              <a:rPr lang="en-US" sz="1100" b="1" dirty="0">
                <a:solidFill>
                  <a:srgbClr val="002060"/>
                </a:solidFill>
                <a:effectLst>
                  <a:outerShdw blurRad="38100" dist="38100" dir="2700000" algn="tl">
                    <a:srgbClr val="000000">
                      <a:alpha val="43137"/>
                    </a:srgbClr>
                  </a:outerShdw>
                </a:effectLst>
              </a:rPr>
            </a:br>
            <a:r>
              <a:rPr lang="en-US" sz="4000" b="1" dirty="0" smtClean="0">
                <a:solidFill>
                  <a:srgbClr val="002060"/>
                </a:solidFill>
                <a:effectLst>
                  <a:outerShdw blurRad="38100" dist="38100" dir="2700000" algn="tl">
                    <a:srgbClr val="000000">
                      <a:alpha val="43137"/>
                    </a:srgbClr>
                  </a:outerShdw>
                </a:effectLst>
              </a:rPr>
              <a:t>)</a:t>
            </a:r>
            <a:r>
              <a:rPr lang="ar-SA" sz="4000" b="1" dirty="0" smtClean="0">
                <a:solidFill>
                  <a:srgbClr val="002060"/>
                </a:solidFill>
                <a:effectLst>
                  <a:outerShdw blurRad="38100" dist="38100" dir="2700000" algn="tl">
                    <a:srgbClr val="000000">
                      <a:alpha val="43137"/>
                    </a:srgbClr>
                  </a:outerShdw>
                </a:effectLst>
              </a:rPr>
              <a:t>ما </a:t>
            </a:r>
            <a:r>
              <a:rPr lang="ar-SA" sz="4000" b="1" dirty="0">
                <a:solidFill>
                  <a:srgbClr val="002060"/>
                </a:solidFill>
                <a:effectLst>
                  <a:outerShdw blurRad="38100" dist="38100" dir="2700000" algn="tl">
                    <a:srgbClr val="000000">
                      <a:alpha val="43137"/>
                    </a:srgbClr>
                  </a:outerShdw>
                </a:effectLst>
              </a:rPr>
              <a:t>من مسلمٍ يدعو لأخيه بالغَيْب إلاَّ قال الملك: آمين، ولك </a:t>
            </a:r>
            <a:r>
              <a:rPr lang="ar-SA" sz="4000" b="1" dirty="0" smtClean="0">
                <a:solidFill>
                  <a:srgbClr val="002060"/>
                </a:solidFill>
                <a:effectLst>
                  <a:outerShdw blurRad="38100" dist="38100" dir="2700000" algn="tl">
                    <a:srgbClr val="000000">
                      <a:alpha val="43137"/>
                    </a:srgbClr>
                  </a:outerShdw>
                </a:effectLst>
              </a:rPr>
              <a:t>بمثله</a:t>
            </a:r>
            <a:r>
              <a:rPr lang="en-US" sz="4000" b="1" dirty="0" smtClean="0">
                <a:solidFill>
                  <a:srgbClr val="002060"/>
                </a:solidFill>
                <a:effectLst>
                  <a:outerShdw blurRad="38100" dist="38100" dir="2700000" algn="tl">
                    <a:srgbClr val="000000">
                      <a:alpha val="43137"/>
                    </a:srgbClr>
                  </a:outerShdw>
                </a:effectLst>
              </a:rPr>
              <a:t>(</a:t>
            </a:r>
            <a:r>
              <a:rPr lang="en-US" sz="4000" b="1" dirty="0">
                <a:solidFill>
                  <a:srgbClr val="002060"/>
                </a:solidFill>
                <a:effectLst>
                  <a:outerShdw blurRad="38100" dist="38100" dir="2700000" algn="tl">
                    <a:srgbClr val="000000">
                      <a:alpha val="43137"/>
                    </a:srgbClr>
                  </a:outerShdw>
                </a:effectLst>
              </a:rPr>
              <a:t/>
            </a:r>
            <a:br>
              <a:rPr lang="en-US" sz="4000" b="1" dirty="0">
                <a:solidFill>
                  <a:srgbClr val="002060"/>
                </a:solidFill>
                <a:effectLst>
                  <a:outerShdw blurRad="38100" dist="38100" dir="2700000" algn="tl">
                    <a:srgbClr val="000000">
                      <a:alpha val="43137"/>
                    </a:srgbClr>
                  </a:outerShdw>
                </a:effectLst>
              </a:rPr>
            </a:b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283258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2604101"/>
            <a:ext cx="7886700" cy="4351338"/>
          </a:xfrm>
        </p:spPr>
        <p:txBody>
          <a:bodyPr>
            <a:normAutofit/>
          </a:bodyPr>
          <a:lstStyle/>
          <a:p>
            <a:pPr marL="0" indent="0" algn="ctr">
              <a:buNone/>
            </a:pPr>
            <a:r>
              <a:rPr lang="ar-SA" sz="4000" b="1" dirty="0">
                <a:solidFill>
                  <a:srgbClr val="FF0000"/>
                </a:solidFill>
                <a:effectLst>
                  <a:outerShdw blurRad="38100" dist="38100" dir="2700000" algn="tl">
                    <a:srgbClr val="000000">
                      <a:alpha val="43137"/>
                    </a:srgbClr>
                  </a:outerShdw>
                </a:effectLst>
              </a:rPr>
              <a:t>فاللهم ارزقنا وأخواننا </a:t>
            </a:r>
            <a:r>
              <a:rPr lang="ar-SA" sz="4000" b="1" dirty="0" smtClean="0">
                <a:solidFill>
                  <a:srgbClr val="FF0000"/>
                </a:solidFill>
                <a:effectLst>
                  <a:outerShdw blurRad="38100" dist="38100" dir="2700000" algn="tl">
                    <a:srgbClr val="000000">
                      <a:alpha val="43137"/>
                    </a:srgbClr>
                  </a:outerShdw>
                </a:effectLst>
              </a:rPr>
              <a:t>وأهل</a:t>
            </a:r>
            <a:r>
              <a:rPr lang="ar-EG" sz="4000" b="1" dirty="0" smtClean="0">
                <a:solidFill>
                  <a:srgbClr val="FF0000"/>
                </a:solidFill>
                <a:effectLst>
                  <a:outerShdw blurRad="38100" dist="38100" dir="2700000" algn="tl">
                    <a:srgbClr val="000000">
                      <a:alpha val="43137"/>
                    </a:srgbClr>
                  </a:outerShdw>
                </a:effectLst>
              </a:rPr>
              <a:t>ونا</a:t>
            </a:r>
            <a:r>
              <a:rPr lang="ar-SA" sz="4000" b="1" dirty="0" smtClean="0">
                <a:solidFill>
                  <a:srgbClr val="FF0000"/>
                </a:solidFill>
                <a:effectLst>
                  <a:outerShdw blurRad="38100" dist="38100" dir="2700000" algn="tl">
                    <a:srgbClr val="000000">
                      <a:alpha val="43137"/>
                    </a:srgbClr>
                  </a:outerShdw>
                </a:effectLst>
              </a:rPr>
              <a:t> </a:t>
            </a:r>
            <a:r>
              <a:rPr lang="ar-SA" sz="4000" b="1" dirty="0">
                <a:solidFill>
                  <a:srgbClr val="FF0000"/>
                </a:solidFill>
                <a:effectLst>
                  <a:outerShdw blurRad="38100" dist="38100" dir="2700000" algn="tl">
                    <a:srgbClr val="000000">
                      <a:alpha val="43137"/>
                    </a:srgbClr>
                  </a:outerShdw>
                </a:effectLst>
              </a:rPr>
              <a:t>حسن الخاتمة .. وبشرنا حين موتنا </a:t>
            </a:r>
            <a:r>
              <a:rPr lang="ar-EG" sz="4000" b="1" dirty="0" smtClean="0">
                <a:solidFill>
                  <a:srgbClr val="FF0000"/>
                </a:solidFill>
                <a:effectLst>
                  <a:outerShdw blurRad="38100" dist="38100" dir="2700000" algn="tl">
                    <a:srgbClr val="000000">
                      <a:alpha val="43137"/>
                    </a:srgbClr>
                  </a:outerShdw>
                </a:effectLst>
              </a:rPr>
              <a:t>بروح وريحان ورب راض غير غضبان </a:t>
            </a:r>
            <a:r>
              <a:rPr lang="en-US" sz="4000" b="1" dirty="0" smtClean="0">
                <a:solidFill>
                  <a:srgbClr val="FF0000"/>
                </a:solidFill>
                <a:effectLst>
                  <a:outerShdw blurRad="38100" dist="38100" dir="2700000" algn="tl">
                    <a:srgbClr val="000000">
                      <a:alpha val="43137"/>
                    </a:srgbClr>
                  </a:outerShdw>
                </a:effectLst>
              </a:rPr>
              <a:t>..</a:t>
            </a:r>
            <a:r>
              <a:rPr lang="en-US" sz="4000" b="1" dirty="0">
                <a:solidFill>
                  <a:srgbClr val="FF0000"/>
                </a:solidFill>
                <a:effectLst>
                  <a:outerShdw blurRad="38100" dist="38100" dir="2700000" algn="tl">
                    <a:srgbClr val="000000">
                      <a:alpha val="43137"/>
                    </a:srgbClr>
                  </a:outerShdw>
                </a:effectLst>
              </a:rPr>
              <a:t/>
            </a:r>
            <a:br>
              <a:rPr lang="en-US" sz="4000" b="1" dirty="0">
                <a:solidFill>
                  <a:srgbClr val="FF0000"/>
                </a:solidFill>
                <a:effectLst>
                  <a:outerShdw blurRad="38100" dist="38100" dir="2700000" algn="tl">
                    <a:srgbClr val="000000">
                      <a:alpha val="43137"/>
                    </a:srgbClr>
                  </a:outerShdw>
                </a:effectLst>
              </a:rPr>
            </a:br>
            <a:endParaRPr lang="ar-EG" sz="40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86181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86285" y="1874499"/>
            <a:ext cx="7886700" cy="4351338"/>
          </a:xfrm>
        </p:spPr>
        <p:txBody>
          <a:bodyPr>
            <a:normAutofit/>
          </a:bodyPr>
          <a:lstStyle/>
          <a:p>
            <a:pPr marL="0" indent="0" algn="ctr">
              <a:buNone/>
            </a:pPr>
            <a:r>
              <a:rPr lang="ar-SA" sz="3600" b="1" dirty="0">
                <a:solidFill>
                  <a:srgbClr val="002060"/>
                </a:solidFill>
                <a:effectLst>
                  <a:outerShdw blurRad="38100" dist="38100" dir="2700000" algn="tl">
                    <a:srgbClr val="000000">
                      <a:alpha val="43137"/>
                    </a:srgbClr>
                  </a:outerShdw>
                </a:effectLst>
              </a:rPr>
              <a:t>هذا ما يسره الله لنا من أسباب لحسن الخاتمة</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lgn="ctr">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هذا وما كان من توفيقٍ, فمن الله وحده </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lgn="ctr">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وما كان من خطأ أو زلل أو سهو أو نسيان ٍ, فمني ومن الشيطان , والله وحده المستعان وعليه دوما التكلان , وأعوذ بالله أن أكون جسراً تعبرون به إلى الجنة ويُلقى به في النار , وأعوذ بالله أن أُذكركُم به وأنساه , وصلى الله وسلم وبارك على محمد وعلى آله وصحبه ومن والاه</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22773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050" y="2600326"/>
            <a:ext cx="7886700" cy="1325563"/>
          </a:xfrm>
        </p:spPr>
        <p:txBody>
          <a:bodyPr>
            <a:noAutofit/>
          </a:bodyPr>
          <a:lstStyle/>
          <a:p>
            <a:pPr algn="ctr"/>
            <a:r>
              <a:rPr lang="ar-SA" sz="6600" b="1" dirty="0">
                <a:solidFill>
                  <a:srgbClr val="FF0000"/>
                </a:solidFill>
                <a:effectLst>
                  <a:outerShdw blurRad="38100" dist="38100" dir="2700000" algn="tl">
                    <a:srgbClr val="000000">
                      <a:alpha val="43137"/>
                    </a:srgbClr>
                  </a:outerShdw>
                </a:effectLst>
              </a:rPr>
              <a:t>ولحسن الخاتمة </a:t>
            </a:r>
            <a:r>
              <a:rPr lang="ar-SA" sz="6600" b="1" dirty="0" smtClean="0">
                <a:solidFill>
                  <a:srgbClr val="FF0000"/>
                </a:solidFill>
                <a:effectLst>
                  <a:outerShdw blurRad="38100" dist="38100" dir="2700000" algn="tl">
                    <a:srgbClr val="000000">
                      <a:alpha val="43137"/>
                    </a:srgbClr>
                  </a:outerShdw>
                </a:effectLst>
              </a:rPr>
              <a:t>أسباب</a:t>
            </a:r>
            <a:r>
              <a:rPr lang="en-US" sz="6600" b="1" dirty="0" smtClean="0">
                <a:solidFill>
                  <a:srgbClr val="FF0000"/>
                </a:solidFill>
                <a:effectLst>
                  <a:outerShdw blurRad="38100" dist="38100" dir="2700000" algn="tl">
                    <a:srgbClr val="000000">
                      <a:alpha val="43137"/>
                    </a:srgbClr>
                  </a:outerShdw>
                </a:effectLst>
              </a:rPr>
              <a:t> .. </a:t>
            </a:r>
            <a:endParaRPr lang="ar-EG" sz="6600" b="1" dirty="0">
              <a:solidFill>
                <a:srgbClr val="FF000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919032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89288" y="1195430"/>
            <a:ext cx="7886700" cy="4351338"/>
          </a:xfrm>
        </p:spPr>
        <p:txBody>
          <a:bodyPr>
            <a:normAutofit/>
          </a:bodyPr>
          <a:lstStyle/>
          <a:p>
            <a:pPr marL="0" indent="0">
              <a:buNone/>
            </a:pPr>
            <a:r>
              <a:rPr lang="ar-EG" sz="4400" b="1" dirty="0" smtClean="0">
                <a:solidFill>
                  <a:srgbClr val="C00000"/>
                </a:solidFill>
                <a:effectLst>
                  <a:outerShdw blurRad="38100" dist="38100" dir="2700000" algn="tl">
                    <a:srgbClr val="000000">
                      <a:alpha val="43137"/>
                    </a:srgbClr>
                  </a:outerShdw>
                </a:effectLst>
              </a:rPr>
              <a:t>مع تحيات أختكم : أم فادي.. </a:t>
            </a:r>
            <a:endParaRPr lang="ar-EG" sz="44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705321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71451"/>
            <a:ext cx="7886700" cy="6894023"/>
          </a:xfrm>
        </p:spPr>
        <p:txBody>
          <a:bodyPr>
            <a:normAutofit/>
          </a:bodyPr>
          <a:lstStyle/>
          <a:p>
            <a:pPr marL="0" indent="0">
              <a:buNone/>
            </a:pPr>
            <a:r>
              <a:rPr lang="ar-SA" sz="3300" b="1" u="sng" dirty="0">
                <a:solidFill>
                  <a:srgbClr val="FF0000"/>
                </a:solidFill>
                <a:effectLst>
                  <a:outerShdw blurRad="38100" dist="38100" dir="2700000" algn="tl">
                    <a:srgbClr val="000000">
                      <a:alpha val="43137"/>
                    </a:srgbClr>
                  </a:outerShdw>
                </a:effectLst>
              </a:rPr>
              <a:t>ولحسن الخاتمة أسباب لنيل </a:t>
            </a:r>
            <a:r>
              <a:rPr lang="ar-SA" sz="3300" b="1" u="sng" dirty="0" smtClean="0">
                <a:solidFill>
                  <a:srgbClr val="FF0000"/>
                </a:solidFill>
                <a:effectLst>
                  <a:outerShdw blurRad="38100" dist="38100" dir="2700000" algn="tl">
                    <a:srgbClr val="000000">
                      <a:alpha val="43137"/>
                    </a:srgbClr>
                  </a:outerShdw>
                </a:effectLst>
              </a:rPr>
              <a:t>هذا</a:t>
            </a:r>
            <a:endParaRPr lang="en-US" sz="3300" b="1" u="sng" dirty="0" smtClean="0">
              <a:solidFill>
                <a:srgbClr val="FF000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 </a:t>
            </a:r>
            <a:r>
              <a:rPr lang="ar-SA" sz="3300" b="1" u="sng" dirty="0">
                <a:solidFill>
                  <a:srgbClr val="FF0000"/>
                </a:solidFill>
                <a:effectLst>
                  <a:outerShdw blurRad="38100" dist="38100" dir="2700000" algn="tl">
                    <a:srgbClr val="000000">
                      <a:alpha val="43137"/>
                    </a:srgbClr>
                  </a:outerShdw>
                </a:effectLst>
              </a:rPr>
              <a:t>الشرف </a:t>
            </a:r>
            <a:r>
              <a:rPr lang="ar-SA" sz="3300" b="1" u="sng" dirty="0" smtClean="0">
                <a:solidFill>
                  <a:srgbClr val="FF0000"/>
                </a:solidFill>
                <a:effectLst>
                  <a:outerShdw blurRad="38100" dist="38100" dir="2700000" algn="tl">
                    <a:srgbClr val="000000">
                      <a:alpha val="43137"/>
                    </a:srgbClr>
                  </a:outerShdw>
                </a:effectLst>
              </a:rPr>
              <a:t>وهذا التوفيق</a:t>
            </a:r>
            <a:r>
              <a:rPr lang="ar-EG" sz="3300" b="1" u="sng" dirty="0">
                <a:solidFill>
                  <a:srgbClr val="FF0000"/>
                </a:solidFill>
                <a:effectLst>
                  <a:outerShdw blurRad="38100" dist="38100" dir="2700000" algn="tl">
                    <a:srgbClr val="000000">
                      <a:alpha val="43137"/>
                    </a:srgbClr>
                  </a:outerShdw>
                </a:effectLst>
              </a:rPr>
              <a:t> </a:t>
            </a:r>
            <a:r>
              <a:rPr lang="ar-EG" sz="3300" b="1" u="sng" dirty="0" smtClean="0">
                <a:solidFill>
                  <a:srgbClr val="FF0000"/>
                </a:solidFill>
                <a:effectLst>
                  <a:outerShdw blurRad="38100" dist="38100" dir="2700000" algn="tl">
                    <a:srgbClr val="000000">
                      <a:alpha val="43137"/>
                    </a:srgbClr>
                  </a:outerShdw>
                </a:effectLst>
              </a:rPr>
              <a:t>منها :</a:t>
            </a:r>
          </a:p>
          <a:p>
            <a:pPr marL="0" indent="0">
              <a:buNone/>
            </a:pPr>
            <a:endParaRPr lang="ar-EG" sz="3300" b="1" u="sng" dirty="0" smtClean="0">
              <a:solidFill>
                <a:srgbClr val="FF0000"/>
              </a:solidFill>
              <a:effectLst>
                <a:outerShdw blurRad="38100" dist="38100" dir="2700000" algn="tl">
                  <a:srgbClr val="000000">
                    <a:alpha val="43137"/>
                  </a:srgbClr>
                </a:outerShdw>
              </a:effectLst>
            </a:endParaRPr>
          </a:p>
          <a:p>
            <a:pPr marL="0" indent="0">
              <a:buNone/>
            </a:pPr>
            <a:r>
              <a:rPr lang="ar-EG" sz="3300" b="1" dirty="0" smtClean="0">
                <a:solidFill>
                  <a:srgbClr val="002060"/>
                </a:solidFill>
                <a:effectLst>
                  <a:outerShdw blurRad="38100" dist="38100" dir="2700000" algn="tl">
                    <a:srgbClr val="000000">
                      <a:alpha val="43137"/>
                    </a:srgbClr>
                  </a:outerShdw>
                </a:effectLst>
              </a:rPr>
              <a:t>1- </a:t>
            </a:r>
            <a:r>
              <a:rPr lang="ar-SA" sz="3300" b="1" dirty="0" smtClean="0">
                <a:solidFill>
                  <a:srgbClr val="002060"/>
                </a:solidFill>
                <a:effectLst>
                  <a:outerShdw blurRad="38100" dist="38100" dir="2700000" algn="tl">
                    <a:srgbClr val="000000">
                      <a:alpha val="43137"/>
                    </a:srgbClr>
                  </a:outerShdw>
                </a:effectLst>
              </a:rPr>
              <a:t>النية </a:t>
            </a:r>
            <a:r>
              <a:rPr lang="ar-SA" sz="3300" b="1" dirty="0">
                <a:solidFill>
                  <a:srgbClr val="002060"/>
                </a:solidFill>
                <a:effectLst>
                  <a:outerShdw blurRad="38100" dist="38100" dir="2700000" algn="tl">
                    <a:srgbClr val="000000">
                      <a:alpha val="43137"/>
                    </a:srgbClr>
                  </a:outerShdw>
                </a:effectLst>
              </a:rPr>
              <a:t>الصالحة والأخلاص لله </a:t>
            </a:r>
            <a:r>
              <a:rPr lang="ar-SA" sz="3300" b="1" dirty="0" smtClean="0">
                <a:solidFill>
                  <a:srgbClr val="002060"/>
                </a:solidFill>
                <a:effectLst>
                  <a:outerShdw blurRad="38100" dist="38100" dir="2700000" algn="tl">
                    <a:srgbClr val="000000">
                      <a:alpha val="43137"/>
                    </a:srgbClr>
                  </a:outerShdw>
                </a:effectLst>
              </a:rPr>
              <a:t>تعالى</a:t>
            </a:r>
            <a:r>
              <a:rPr lang="ar-EG" sz="3300" b="1" dirty="0" smtClean="0">
                <a:solidFill>
                  <a:srgbClr val="002060"/>
                </a:solidFill>
                <a:effectLst>
                  <a:outerShdw blurRad="38100" dist="38100" dir="2700000" algn="tl">
                    <a:srgbClr val="000000">
                      <a:alpha val="43137"/>
                    </a:srgbClr>
                  </a:outerShdw>
                </a:effectLst>
              </a:rPr>
              <a:t> </a:t>
            </a:r>
            <a:r>
              <a:rPr lang="en-US" sz="3300" b="1" dirty="0" smtClean="0">
                <a:solidFill>
                  <a:srgbClr val="002060"/>
                </a:solidFill>
                <a:effectLst>
                  <a:outerShdw blurRad="38100" dist="38100" dir="2700000" algn="tl">
                    <a:srgbClr val="000000">
                      <a:alpha val="43137"/>
                    </a:srgbClr>
                  </a:outerShdw>
                </a:effectLst>
              </a:rPr>
              <a:t>..</a:t>
            </a:r>
            <a:r>
              <a:rPr lang="en-US" sz="3300" b="1" dirty="0">
                <a:solidFill>
                  <a:srgbClr val="002060"/>
                </a:solidFill>
                <a:effectLst>
                  <a:outerShdw blurRad="38100" dist="38100" dir="2700000" algn="tl">
                    <a:srgbClr val="000000">
                      <a:alpha val="43137"/>
                    </a:srgbClr>
                  </a:outerShdw>
                </a:effectLst>
              </a:rPr>
              <a:t/>
            </a:r>
            <a:br>
              <a:rPr lang="en-US" sz="3300" b="1" dirty="0">
                <a:solidFill>
                  <a:srgbClr val="002060"/>
                </a:solidFill>
                <a:effectLst>
                  <a:outerShdw blurRad="38100" dist="38100" dir="2700000" algn="tl">
                    <a:srgbClr val="000000">
                      <a:alpha val="43137"/>
                    </a:srgbClr>
                  </a:outerShdw>
                </a:effectLst>
              </a:rPr>
            </a:br>
            <a:r>
              <a:rPr lang="ar-EG" sz="3300" b="1" dirty="0" smtClean="0">
                <a:solidFill>
                  <a:srgbClr val="002060"/>
                </a:solidFill>
                <a:effectLst>
                  <a:outerShdw blurRad="38100" dist="38100" dir="2700000" algn="tl">
                    <a:srgbClr val="000000">
                      <a:alpha val="43137"/>
                    </a:srgbClr>
                  </a:outerShdw>
                </a:effectLst>
              </a:rPr>
              <a:t>2- </a:t>
            </a:r>
            <a:r>
              <a:rPr lang="ar-SA" sz="3300" b="1" dirty="0" smtClean="0">
                <a:solidFill>
                  <a:srgbClr val="002060"/>
                </a:solidFill>
                <a:effectLst>
                  <a:outerShdw blurRad="38100" dist="38100" dir="2700000" algn="tl">
                    <a:srgbClr val="000000">
                      <a:alpha val="43137"/>
                    </a:srgbClr>
                  </a:outerShdw>
                </a:effectLst>
              </a:rPr>
              <a:t>الإستقامة </a:t>
            </a:r>
            <a:r>
              <a:rPr lang="ar-SA" sz="3300" b="1" dirty="0">
                <a:solidFill>
                  <a:srgbClr val="002060"/>
                </a:solidFill>
                <a:effectLst>
                  <a:outerShdw blurRad="38100" dist="38100" dir="2700000" algn="tl">
                    <a:srgbClr val="000000">
                      <a:alpha val="43137"/>
                    </a:srgbClr>
                  </a:outerShdw>
                </a:effectLst>
              </a:rPr>
              <a:t>و عمارة الوقت بالطاعة</a:t>
            </a:r>
            <a:r>
              <a:rPr lang="en-US" sz="3300" b="1" dirty="0" smtClean="0">
                <a:solidFill>
                  <a:srgbClr val="002060"/>
                </a:solidFill>
                <a:effectLst>
                  <a:outerShdw blurRad="38100" dist="38100" dir="2700000" algn="tl">
                    <a:srgbClr val="000000">
                      <a:alpha val="43137"/>
                    </a:srgbClr>
                  </a:outerShdw>
                </a:effectLst>
              </a:rPr>
              <a:t>.. </a:t>
            </a:r>
            <a:r>
              <a:rPr lang="en-US" sz="3300" b="1" dirty="0">
                <a:solidFill>
                  <a:srgbClr val="002060"/>
                </a:solidFill>
                <a:effectLst>
                  <a:outerShdw blurRad="38100" dist="38100" dir="2700000" algn="tl">
                    <a:srgbClr val="000000">
                      <a:alpha val="43137"/>
                    </a:srgbClr>
                  </a:outerShdw>
                </a:effectLst>
              </a:rPr>
              <a:t/>
            </a:r>
            <a:br>
              <a:rPr lang="en-US" sz="3300" b="1" dirty="0">
                <a:solidFill>
                  <a:srgbClr val="002060"/>
                </a:solidFill>
                <a:effectLst>
                  <a:outerShdw blurRad="38100" dist="38100" dir="2700000" algn="tl">
                    <a:srgbClr val="000000">
                      <a:alpha val="43137"/>
                    </a:srgbClr>
                  </a:outerShdw>
                </a:effectLst>
              </a:rPr>
            </a:br>
            <a:r>
              <a:rPr lang="ar-EG" sz="3300" b="1" dirty="0" smtClean="0">
                <a:solidFill>
                  <a:srgbClr val="002060"/>
                </a:solidFill>
                <a:effectLst>
                  <a:outerShdw blurRad="38100" dist="38100" dir="2700000" algn="tl">
                    <a:srgbClr val="000000">
                      <a:alpha val="43137"/>
                    </a:srgbClr>
                  </a:outerShdw>
                </a:effectLst>
              </a:rPr>
              <a:t>3- </a:t>
            </a:r>
            <a:r>
              <a:rPr lang="ar-SA" sz="3300" b="1" dirty="0" smtClean="0">
                <a:solidFill>
                  <a:srgbClr val="002060"/>
                </a:solidFill>
                <a:effectLst>
                  <a:outerShdw blurRad="38100" dist="38100" dir="2700000" algn="tl">
                    <a:srgbClr val="000000">
                      <a:alpha val="43137"/>
                    </a:srgbClr>
                  </a:outerShdw>
                </a:effectLst>
              </a:rPr>
              <a:t>حسن </a:t>
            </a:r>
            <a:r>
              <a:rPr lang="ar-SA" sz="3300" b="1" dirty="0">
                <a:solidFill>
                  <a:srgbClr val="002060"/>
                </a:solidFill>
                <a:effectLst>
                  <a:outerShdw blurRad="38100" dist="38100" dir="2700000" algn="tl">
                    <a:srgbClr val="000000">
                      <a:alpha val="43137"/>
                    </a:srgbClr>
                  </a:outerShdw>
                </a:effectLst>
              </a:rPr>
              <a:t>الظن بالله تعالى</a:t>
            </a:r>
            <a:r>
              <a:rPr lang="en-US" sz="3300" b="1" dirty="0" smtClean="0">
                <a:solidFill>
                  <a:srgbClr val="002060"/>
                </a:solidFill>
                <a:effectLst>
                  <a:outerShdw blurRad="38100" dist="38100" dir="2700000" algn="tl">
                    <a:srgbClr val="000000">
                      <a:alpha val="43137"/>
                    </a:srgbClr>
                  </a:outerShdw>
                </a:effectLst>
              </a:rPr>
              <a:t>.. </a:t>
            </a:r>
            <a:br>
              <a:rPr lang="en-US" sz="3300" b="1" dirty="0" smtClean="0">
                <a:solidFill>
                  <a:srgbClr val="002060"/>
                </a:solidFill>
                <a:effectLst>
                  <a:outerShdw blurRad="38100" dist="38100" dir="2700000" algn="tl">
                    <a:srgbClr val="000000">
                      <a:alpha val="43137"/>
                    </a:srgbClr>
                  </a:outerShdw>
                </a:effectLst>
              </a:rPr>
            </a:br>
            <a:r>
              <a:rPr lang="ar-EG" sz="3300" b="1" dirty="0" smtClean="0">
                <a:solidFill>
                  <a:srgbClr val="002060"/>
                </a:solidFill>
                <a:effectLst>
                  <a:outerShdw blurRad="38100" dist="38100" dir="2700000" algn="tl">
                    <a:srgbClr val="000000">
                      <a:alpha val="43137"/>
                    </a:srgbClr>
                  </a:outerShdw>
                </a:effectLst>
              </a:rPr>
              <a:t>4- ا</a:t>
            </a:r>
            <a:r>
              <a:rPr lang="ar-SA" sz="3300" b="1" dirty="0" smtClean="0">
                <a:solidFill>
                  <a:srgbClr val="002060"/>
                </a:solidFill>
                <a:effectLst>
                  <a:outerShdw blurRad="38100" dist="38100" dir="2700000" algn="tl">
                    <a:srgbClr val="000000">
                      <a:alpha val="43137"/>
                    </a:srgbClr>
                  </a:outerShdw>
                </a:effectLst>
              </a:rPr>
              <a:t>لصدق</a:t>
            </a:r>
            <a:r>
              <a:rPr lang="en-US" sz="3300" b="1" dirty="0" smtClean="0">
                <a:solidFill>
                  <a:srgbClr val="002060"/>
                </a:solidFill>
                <a:effectLst>
                  <a:outerShdw blurRad="38100" dist="38100" dir="2700000" algn="tl">
                    <a:srgbClr val="000000">
                      <a:alpha val="43137"/>
                    </a:srgbClr>
                  </a:outerShdw>
                </a:effectLst>
              </a:rPr>
              <a:t>..</a:t>
            </a:r>
            <a:r>
              <a:rPr lang="en-US" sz="3300" b="1" dirty="0">
                <a:solidFill>
                  <a:srgbClr val="002060"/>
                </a:solidFill>
                <a:effectLst>
                  <a:outerShdw blurRad="38100" dist="38100" dir="2700000" algn="tl">
                    <a:srgbClr val="000000">
                      <a:alpha val="43137"/>
                    </a:srgbClr>
                  </a:outerShdw>
                </a:effectLst>
              </a:rPr>
              <a:t/>
            </a:r>
            <a:br>
              <a:rPr lang="en-US" sz="3300" b="1" dirty="0">
                <a:solidFill>
                  <a:srgbClr val="002060"/>
                </a:solidFill>
                <a:effectLst>
                  <a:outerShdw blurRad="38100" dist="38100" dir="2700000" algn="tl">
                    <a:srgbClr val="000000">
                      <a:alpha val="43137"/>
                    </a:srgbClr>
                  </a:outerShdw>
                </a:effectLst>
              </a:rPr>
            </a:br>
            <a:r>
              <a:rPr lang="ar-EG" sz="3300" b="1" dirty="0" smtClean="0">
                <a:solidFill>
                  <a:srgbClr val="002060"/>
                </a:solidFill>
                <a:effectLst>
                  <a:outerShdw blurRad="38100" dist="38100" dir="2700000" algn="tl">
                    <a:srgbClr val="000000">
                      <a:alpha val="43137"/>
                    </a:srgbClr>
                  </a:outerShdw>
                </a:effectLst>
              </a:rPr>
              <a:t>5- </a:t>
            </a:r>
            <a:r>
              <a:rPr lang="ar-SA" sz="3300" b="1" dirty="0" smtClean="0">
                <a:solidFill>
                  <a:srgbClr val="002060"/>
                </a:solidFill>
                <a:effectLst>
                  <a:outerShdw blurRad="38100" dist="38100" dir="2700000" algn="tl">
                    <a:srgbClr val="000000">
                      <a:alpha val="43137"/>
                    </a:srgbClr>
                  </a:outerShdw>
                </a:effectLst>
              </a:rPr>
              <a:t>التقوى</a:t>
            </a:r>
            <a:r>
              <a:rPr lang="en-US" sz="3300" b="1" dirty="0">
                <a:solidFill>
                  <a:srgbClr val="002060"/>
                </a:solidFill>
                <a:effectLst>
                  <a:outerShdw blurRad="38100" dist="38100" dir="2700000" algn="tl">
                    <a:srgbClr val="000000">
                      <a:alpha val="43137"/>
                    </a:srgbClr>
                  </a:outerShdw>
                </a:effectLst>
              </a:rPr>
              <a:t>..</a:t>
            </a:r>
            <a:br>
              <a:rPr lang="en-US" sz="3300" b="1" dirty="0">
                <a:solidFill>
                  <a:srgbClr val="002060"/>
                </a:solidFill>
                <a:effectLst>
                  <a:outerShdw blurRad="38100" dist="38100" dir="2700000" algn="tl">
                    <a:srgbClr val="000000">
                      <a:alpha val="43137"/>
                    </a:srgbClr>
                  </a:outerShdw>
                </a:effectLst>
              </a:rPr>
            </a:br>
            <a:r>
              <a:rPr lang="ar-EG" sz="3300" b="1" dirty="0" smtClean="0">
                <a:solidFill>
                  <a:srgbClr val="002060"/>
                </a:solidFill>
                <a:effectLst>
                  <a:outerShdw blurRad="38100" dist="38100" dir="2700000" algn="tl">
                    <a:srgbClr val="000000">
                      <a:alpha val="43137"/>
                    </a:srgbClr>
                  </a:outerShdw>
                </a:effectLst>
              </a:rPr>
              <a:t>6- </a:t>
            </a:r>
            <a:r>
              <a:rPr lang="ar-SA" sz="3300" b="1" dirty="0" smtClean="0">
                <a:solidFill>
                  <a:srgbClr val="002060"/>
                </a:solidFill>
                <a:effectLst>
                  <a:outerShdw blurRad="38100" dist="38100" dir="2700000" algn="tl">
                    <a:srgbClr val="000000">
                      <a:alpha val="43137"/>
                    </a:srgbClr>
                  </a:outerShdw>
                </a:effectLst>
              </a:rPr>
              <a:t>التوبة </a:t>
            </a:r>
            <a:r>
              <a:rPr lang="ar-SA" sz="3300" b="1" dirty="0">
                <a:solidFill>
                  <a:srgbClr val="002060"/>
                </a:solidFill>
                <a:effectLst>
                  <a:outerShdw blurRad="38100" dist="38100" dir="2700000" algn="tl">
                    <a:srgbClr val="000000">
                      <a:alpha val="43137"/>
                    </a:srgbClr>
                  </a:outerShdw>
                </a:effectLst>
              </a:rPr>
              <a:t>من الذنوب والمعاصي والبدع</a:t>
            </a:r>
            <a:r>
              <a:rPr lang="en-US" sz="3300" b="1" dirty="0" smtClean="0">
                <a:solidFill>
                  <a:srgbClr val="002060"/>
                </a:solidFill>
                <a:effectLst>
                  <a:outerShdw blurRad="38100" dist="38100" dir="2700000" algn="tl">
                    <a:srgbClr val="000000">
                      <a:alpha val="43137"/>
                    </a:srgbClr>
                  </a:outerShdw>
                </a:effectLst>
              </a:rPr>
              <a:t>..</a:t>
            </a:r>
            <a:endParaRPr lang="en-US" sz="3300" b="1" dirty="0">
              <a:solidFill>
                <a:srgbClr val="002060"/>
              </a:solidFill>
              <a:effectLst>
                <a:outerShdw blurRad="38100" dist="38100" dir="2700000" algn="tl">
                  <a:srgbClr val="000000">
                    <a:alpha val="43137"/>
                  </a:srgbClr>
                </a:outerShdw>
              </a:effectLst>
            </a:endParaRPr>
          </a:p>
          <a:p>
            <a:pPr marL="0" indent="0">
              <a:buNone/>
            </a:pPr>
            <a:r>
              <a:rPr lang="ar-EG" sz="3300" b="1" dirty="0" smtClean="0">
                <a:solidFill>
                  <a:srgbClr val="002060"/>
                </a:solidFill>
                <a:effectLst>
                  <a:outerShdw blurRad="38100" dist="38100" dir="2700000" algn="tl">
                    <a:srgbClr val="000000">
                      <a:alpha val="43137"/>
                    </a:srgbClr>
                  </a:outerShdw>
                </a:effectLst>
              </a:rPr>
              <a:t>7- </a:t>
            </a:r>
            <a:r>
              <a:rPr lang="ar-SA" sz="3300" b="1" dirty="0" smtClean="0">
                <a:solidFill>
                  <a:srgbClr val="002060"/>
                </a:solidFill>
                <a:effectLst>
                  <a:outerShdw blurRad="38100" dist="38100" dir="2700000" algn="tl">
                    <a:srgbClr val="000000">
                      <a:alpha val="43137"/>
                    </a:srgbClr>
                  </a:outerShdw>
                </a:effectLst>
              </a:rPr>
              <a:t>الإكثار </a:t>
            </a:r>
            <a:r>
              <a:rPr lang="ar-SA" sz="3300" b="1" dirty="0">
                <a:solidFill>
                  <a:srgbClr val="002060"/>
                </a:solidFill>
                <a:effectLst>
                  <a:outerShdw blurRad="38100" dist="38100" dir="2700000" algn="tl">
                    <a:srgbClr val="000000">
                      <a:alpha val="43137"/>
                    </a:srgbClr>
                  </a:outerShdw>
                </a:effectLst>
              </a:rPr>
              <a:t>من ذكر الموت ، وعدم أمن مكر الله تعالى</a:t>
            </a:r>
            <a:r>
              <a:rPr lang="en-US" sz="3300" b="1" dirty="0">
                <a:solidFill>
                  <a:srgbClr val="002060"/>
                </a:solidFill>
                <a:effectLst>
                  <a:outerShdw blurRad="38100" dist="38100" dir="2700000" algn="tl">
                    <a:srgbClr val="000000">
                      <a:alpha val="43137"/>
                    </a:srgbClr>
                  </a:outerShdw>
                </a:effectLst>
              </a:rPr>
              <a:t>..</a:t>
            </a:r>
            <a:br>
              <a:rPr lang="en-US" sz="3300" b="1" dirty="0">
                <a:solidFill>
                  <a:srgbClr val="002060"/>
                </a:solidFill>
                <a:effectLst>
                  <a:outerShdw blurRad="38100" dist="38100" dir="2700000" algn="tl">
                    <a:srgbClr val="000000">
                      <a:alpha val="43137"/>
                    </a:srgbClr>
                  </a:outerShdw>
                </a:effectLst>
              </a:rPr>
            </a:br>
            <a:r>
              <a:rPr lang="ar-SA" sz="3300" b="1" dirty="0" smtClean="0">
                <a:solidFill>
                  <a:srgbClr val="002060"/>
                </a:solidFill>
                <a:effectLst>
                  <a:outerShdw blurRad="38100" dist="38100" dir="2700000" algn="tl">
                    <a:srgbClr val="000000">
                      <a:alpha val="43137"/>
                    </a:srgbClr>
                  </a:outerShdw>
                </a:effectLst>
              </a:rPr>
              <a:t>٨</a:t>
            </a:r>
            <a:r>
              <a:rPr lang="ar-EG" sz="3300" b="1" dirty="0" smtClean="0">
                <a:solidFill>
                  <a:srgbClr val="002060"/>
                </a:solidFill>
                <a:effectLst>
                  <a:outerShdw blurRad="38100" dist="38100" dir="2700000" algn="tl">
                    <a:srgbClr val="000000">
                      <a:alpha val="43137"/>
                    </a:srgbClr>
                  </a:outerShdw>
                </a:effectLst>
              </a:rPr>
              <a:t>- </a:t>
            </a:r>
            <a:r>
              <a:rPr lang="ar-SA" sz="3300" b="1" dirty="0" smtClean="0">
                <a:solidFill>
                  <a:srgbClr val="002060"/>
                </a:solidFill>
                <a:effectLst>
                  <a:outerShdw blurRad="38100" dist="38100" dir="2700000" algn="tl">
                    <a:srgbClr val="000000">
                      <a:alpha val="43137"/>
                    </a:srgbClr>
                  </a:outerShdw>
                </a:effectLst>
              </a:rPr>
              <a:t>قصر </a:t>
            </a:r>
            <a:r>
              <a:rPr lang="ar-SA" sz="3300" b="1" dirty="0">
                <a:solidFill>
                  <a:srgbClr val="002060"/>
                </a:solidFill>
                <a:effectLst>
                  <a:outerShdw blurRad="38100" dist="38100" dir="2700000" algn="tl">
                    <a:srgbClr val="000000">
                      <a:alpha val="43137"/>
                    </a:srgbClr>
                  </a:outerShdw>
                </a:effectLst>
              </a:rPr>
              <a:t>الأمل والتفكر في حقارة الدنيا</a:t>
            </a:r>
            <a:r>
              <a:rPr lang="en-US" sz="3300" b="1" dirty="0">
                <a:solidFill>
                  <a:srgbClr val="002060"/>
                </a:solidFill>
                <a:effectLst>
                  <a:outerShdw blurRad="38100" dist="38100" dir="2700000" algn="tl">
                    <a:srgbClr val="000000">
                      <a:alpha val="43137"/>
                    </a:srgbClr>
                  </a:outerShdw>
                </a:effectLst>
              </a:rPr>
              <a:t>..</a:t>
            </a:r>
            <a:br>
              <a:rPr lang="en-US" sz="3300" b="1" dirty="0">
                <a:solidFill>
                  <a:srgbClr val="002060"/>
                </a:solidFill>
                <a:effectLst>
                  <a:outerShdw blurRad="38100" dist="38100" dir="2700000" algn="tl">
                    <a:srgbClr val="000000">
                      <a:alpha val="43137"/>
                    </a:srgbClr>
                  </a:outerShdw>
                </a:effectLst>
              </a:rPr>
            </a:br>
            <a:r>
              <a:rPr lang="ar-SA" sz="3300" b="1" dirty="0" smtClean="0">
                <a:solidFill>
                  <a:srgbClr val="002060"/>
                </a:solidFill>
                <a:effectLst>
                  <a:outerShdw blurRad="38100" dist="38100" dir="2700000" algn="tl">
                    <a:srgbClr val="000000">
                      <a:alpha val="43137"/>
                    </a:srgbClr>
                  </a:outerShdw>
                </a:effectLst>
              </a:rPr>
              <a:t>٩</a:t>
            </a:r>
            <a:r>
              <a:rPr lang="ar-EG" sz="3300" b="1" dirty="0" smtClean="0">
                <a:solidFill>
                  <a:srgbClr val="002060"/>
                </a:solidFill>
                <a:effectLst>
                  <a:outerShdw blurRad="38100" dist="38100" dir="2700000" algn="tl">
                    <a:srgbClr val="000000">
                      <a:alpha val="43137"/>
                    </a:srgbClr>
                  </a:outerShdw>
                </a:effectLst>
              </a:rPr>
              <a:t>- </a:t>
            </a:r>
            <a:r>
              <a:rPr lang="ar-SA" sz="3300" b="1" dirty="0" smtClean="0">
                <a:solidFill>
                  <a:srgbClr val="002060"/>
                </a:solidFill>
                <a:effectLst>
                  <a:outerShdw blurRad="38100" dist="38100" dir="2700000" algn="tl">
                    <a:srgbClr val="000000">
                      <a:alpha val="43137"/>
                    </a:srgbClr>
                  </a:outerShdw>
                </a:effectLst>
              </a:rPr>
              <a:t>الخوف </a:t>
            </a:r>
            <a:r>
              <a:rPr lang="ar-SA" sz="3300" b="1" dirty="0">
                <a:solidFill>
                  <a:srgbClr val="002060"/>
                </a:solidFill>
                <a:effectLst>
                  <a:outerShdw blurRad="38100" dist="38100" dir="2700000" algn="tl">
                    <a:srgbClr val="000000">
                      <a:alpha val="43137"/>
                    </a:srgbClr>
                  </a:outerShdw>
                </a:effectLst>
              </a:rPr>
              <a:t>من سوء الخاتمة</a:t>
            </a:r>
            <a:r>
              <a:rPr lang="en-US" sz="3300" b="1" dirty="0">
                <a:solidFill>
                  <a:srgbClr val="002060"/>
                </a:solidFill>
                <a:effectLst>
                  <a:outerShdw blurRad="38100" dist="38100" dir="2700000" algn="tl">
                    <a:srgbClr val="000000">
                      <a:alpha val="43137"/>
                    </a:srgbClr>
                  </a:outerShdw>
                </a:effectLst>
              </a:rPr>
              <a:t>..</a:t>
            </a:r>
            <a:br>
              <a:rPr lang="en-US" sz="3300" b="1" dirty="0">
                <a:solidFill>
                  <a:srgbClr val="002060"/>
                </a:solidFill>
                <a:effectLst>
                  <a:outerShdw blurRad="38100" dist="38100" dir="2700000" algn="tl">
                    <a:srgbClr val="000000">
                      <a:alpha val="43137"/>
                    </a:srgbClr>
                  </a:outerShdw>
                </a:effectLst>
              </a:rPr>
            </a:br>
            <a:r>
              <a:rPr lang="ar-SA" sz="3300" b="1" dirty="0" smtClean="0">
                <a:solidFill>
                  <a:srgbClr val="002060"/>
                </a:solidFill>
                <a:effectLst>
                  <a:outerShdw blurRad="38100" dist="38100" dir="2700000" algn="tl">
                    <a:srgbClr val="000000">
                      <a:alpha val="43137"/>
                    </a:srgbClr>
                  </a:outerShdw>
                </a:effectLst>
              </a:rPr>
              <a:t>١٠</a:t>
            </a:r>
            <a:r>
              <a:rPr lang="ar-EG" sz="3300" b="1" dirty="0" smtClean="0">
                <a:solidFill>
                  <a:srgbClr val="002060"/>
                </a:solidFill>
                <a:effectLst>
                  <a:outerShdw blurRad="38100" dist="38100" dir="2700000" algn="tl">
                    <a:srgbClr val="000000">
                      <a:alpha val="43137"/>
                    </a:srgbClr>
                  </a:outerShdw>
                </a:effectLst>
              </a:rPr>
              <a:t>- </a:t>
            </a:r>
            <a:r>
              <a:rPr lang="ar-SA" sz="3300" b="1" dirty="0" smtClean="0">
                <a:solidFill>
                  <a:srgbClr val="002060"/>
                </a:solidFill>
                <a:effectLst>
                  <a:outerShdw blurRad="38100" dist="38100" dir="2700000" algn="tl">
                    <a:srgbClr val="000000">
                      <a:alpha val="43137"/>
                    </a:srgbClr>
                  </a:outerShdw>
                </a:effectLst>
              </a:rPr>
              <a:t>الدعاء</a:t>
            </a:r>
            <a:r>
              <a:rPr lang="ar-EG" sz="3300" b="1" dirty="0" smtClean="0">
                <a:solidFill>
                  <a:srgbClr val="002060"/>
                </a:solidFill>
                <a:effectLst>
                  <a:outerShdw blurRad="38100" dist="38100" dir="2700000" algn="tl">
                    <a:srgbClr val="000000">
                      <a:alpha val="43137"/>
                    </a:srgbClr>
                  </a:outerShdw>
                </a:effectLst>
              </a:rPr>
              <a:t>..</a:t>
            </a:r>
            <a:endParaRPr lang="ar-EG" sz="3300" b="1" u="sng"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5945" y="-1"/>
            <a:ext cx="1507504" cy="1016219"/>
          </a:xfrm>
          <a:prstGeom prst="rect">
            <a:avLst/>
          </a:prstGeom>
        </p:spPr>
      </p:pic>
    </p:spTree>
    <p:extLst>
      <p:ext uri="{BB962C8B-B14F-4D97-AF65-F5344CB8AC3E}">
        <p14:creationId xmlns:p14="http://schemas.microsoft.com/office/powerpoint/2010/main" val="176334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500"/>
                                        <p:tgtEl>
                                          <p:spTgt spid="3">
                                            <p:txEl>
                                              <p:pRg st="0" end="0"/>
                                            </p:txEl>
                                          </p:spTgt>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3" dur="5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0" dur="5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21" dur="500"/>
                                        <p:tgtEl>
                                          <p:spTgt spid="3">
                                            <p:txEl>
                                              <p:pRg st="3" end="3"/>
                                            </p:txEl>
                                          </p:spTgt>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p:cTn id="24" dur="5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25" dur="5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68450" y="2387600"/>
            <a:ext cx="7886700" cy="3011489"/>
          </a:xfrm>
        </p:spPr>
        <p:txBody>
          <a:bodyPr>
            <a:noAutofit/>
          </a:bodyPr>
          <a:lstStyle/>
          <a:p>
            <a:pPr algn="ctr"/>
            <a:r>
              <a:rPr lang="ar-SA" sz="7200" b="1" u="sng" dirty="0">
                <a:solidFill>
                  <a:srgbClr val="C00000"/>
                </a:solidFill>
              </a:rPr>
              <a:t>أولا: النيَّةُ الصَّالحة والإخلاصُ </a:t>
            </a:r>
            <a:r>
              <a:rPr lang="ar-SA" sz="7200" b="1" u="sng" dirty="0" smtClean="0">
                <a:solidFill>
                  <a:srgbClr val="C00000"/>
                </a:solidFill>
              </a:rPr>
              <a:t>لله</a:t>
            </a:r>
            <a:r>
              <a:rPr lang="en-US" sz="7200" b="1" u="sng" dirty="0">
                <a:solidFill>
                  <a:srgbClr val="C00000"/>
                </a:solidFill>
              </a:rPr>
              <a:t> </a:t>
            </a:r>
            <a:r>
              <a:rPr lang="ar-EG" sz="7200" b="1" u="sng" dirty="0" smtClean="0">
                <a:solidFill>
                  <a:srgbClr val="C00000"/>
                </a:solidFill>
              </a:rPr>
              <a:t>تعالى</a:t>
            </a:r>
            <a:r>
              <a:rPr lang="en-US" sz="7200" b="1" u="sng" dirty="0">
                <a:solidFill>
                  <a:srgbClr val="C00000"/>
                </a:solidFill>
              </a:rPr>
              <a:t/>
            </a:r>
            <a:br>
              <a:rPr lang="en-US" sz="7200" b="1" u="sng" dirty="0">
                <a:solidFill>
                  <a:srgbClr val="C00000"/>
                </a:solidFill>
              </a:rPr>
            </a:br>
            <a:endParaRPr lang="ar-EG" sz="7200" b="1" u="sng" dirty="0">
              <a:solidFill>
                <a:srgbClr val="C00000"/>
              </a:solidFill>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190110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362504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606425"/>
            <a:ext cx="7886700" cy="6048375"/>
          </a:xfrm>
        </p:spPr>
        <p:txBody>
          <a:bodyPr>
            <a:normAutofit/>
          </a:bodyPr>
          <a:lstStyle/>
          <a:p>
            <a:pPr marL="0" indent="0">
              <a:buNone/>
            </a:pPr>
            <a:r>
              <a:rPr lang="ar-SA" sz="3600" b="1" u="sng" dirty="0">
                <a:solidFill>
                  <a:srgbClr val="C00000"/>
                </a:solidFill>
              </a:rPr>
              <a:t>إن النيَّةَ </a:t>
            </a:r>
            <a:r>
              <a:rPr lang="ar-SA" sz="3600" b="1" u="sng" dirty="0" smtClean="0">
                <a:solidFill>
                  <a:srgbClr val="C00000"/>
                </a:solidFill>
              </a:rPr>
              <a:t>والإخلاص </a:t>
            </a:r>
            <a:endParaRPr lang="en-US" sz="3600" b="1" u="sng" dirty="0" smtClean="0">
              <a:solidFill>
                <a:srgbClr val="C00000"/>
              </a:solidFill>
            </a:endParaRPr>
          </a:p>
          <a:p>
            <a:pPr marL="0" indent="0">
              <a:buNone/>
            </a:pPr>
            <a:r>
              <a:rPr lang="en-US" sz="3600" b="1" dirty="0">
                <a:solidFill>
                  <a:srgbClr val="002060"/>
                </a:solidFill>
              </a:rPr>
              <a:t> </a:t>
            </a:r>
            <a:r>
              <a:rPr lang="en-US" sz="3600" b="1" dirty="0" smtClean="0">
                <a:solidFill>
                  <a:srgbClr val="002060"/>
                </a:solidFill>
              </a:rPr>
              <a:t>           </a:t>
            </a:r>
            <a:r>
              <a:rPr lang="ar-SA" sz="3600" b="1" dirty="0" smtClean="0">
                <a:solidFill>
                  <a:srgbClr val="002060"/>
                </a:solidFill>
              </a:rPr>
              <a:t>شرطان </a:t>
            </a:r>
            <a:r>
              <a:rPr lang="ar-SA" sz="3600" b="1" dirty="0">
                <a:solidFill>
                  <a:srgbClr val="002060"/>
                </a:solidFill>
              </a:rPr>
              <a:t>للأعمال المقبولة</a:t>
            </a:r>
            <a:r>
              <a:rPr lang="en-US" sz="3600" b="1" dirty="0" smtClean="0">
                <a:solidFill>
                  <a:srgbClr val="002060"/>
                </a:solidFill>
              </a:rPr>
              <a:t>.</a:t>
            </a:r>
            <a:endParaRPr lang="ar-EG" sz="3600" b="1" dirty="0" smtClean="0">
              <a:solidFill>
                <a:srgbClr val="002060"/>
              </a:solidFill>
            </a:endParaRPr>
          </a:p>
          <a:p>
            <a:pPr marL="0" indent="0" algn="ctr">
              <a:buNone/>
            </a:pPr>
            <a:r>
              <a:rPr lang="en-US" sz="1600" b="1" dirty="0">
                <a:solidFill>
                  <a:srgbClr val="002060"/>
                </a:solidFill>
              </a:rPr>
              <a:t/>
            </a:r>
            <a:br>
              <a:rPr lang="en-US" sz="1600" b="1" dirty="0">
                <a:solidFill>
                  <a:srgbClr val="002060"/>
                </a:solidFill>
              </a:rPr>
            </a:br>
            <a:r>
              <a:rPr lang="ar-SA" sz="3600" b="1" u="sng" dirty="0">
                <a:solidFill>
                  <a:srgbClr val="FF0000"/>
                </a:solidFill>
              </a:rPr>
              <a:t>فالسائر إلى الله - تعالى </a:t>
            </a:r>
            <a:r>
              <a:rPr lang="ar-EG" sz="3600" b="1" u="sng" dirty="0" smtClean="0">
                <a:solidFill>
                  <a:srgbClr val="FF0000"/>
                </a:solidFill>
              </a:rPr>
              <a:t>-</a:t>
            </a:r>
            <a:r>
              <a:rPr lang="ar-SA" sz="3600" b="1" u="sng" dirty="0" smtClean="0">
                <a:solidFill>
                  <a:srgbClr val="FF0000"/>
                </a:solidFill>
              </a:rPr>
              <a:t> </a:t>
            </a:r>
            <a:endParaRPr lang="ar-EG" sz="3600" b="1" u="sng" dirty="0" smtClean="0">
              <a:solidFill>
                <a:srgbClr val="FF0000"/>
              </a:solidFill>
            </a:endParaRPr>
          </a:p>
          <a:p>
            <a:pPr marL="0" indent="0">
              <a:buNone/>
            </a:pPr>
            <a:r>
              <a:rPr lang="ar-SA" sz="3600" b="1" dirty="0" smtClean="0">
                <a:solidFill>
                  <a:srgbClr val="002060"/>
                </a:solidFill>
              </a:rPr>
              <a:t>يجتهد </a:t>
            </a:r>
            <a:r>
              <a:rPr lang="ar-SA" sz="3600" b="1" dirty="0">
                <a:solidFill>
                  <a:srgbClr val="002060"/>
                </a:solidFill>
              </a:rPr>
              <a:t>في ألاَّ يعمل </a:t>
            </a:r>
            <a:r>
              <a:rPr lang="ar-SA" sz="3600" b="1" dirty="0" smtClean="0">
                <a:solidFill>
                  <a:srgbClr val="002060"/>
                </a:solidFill>
              </a:rPr>
              <a:t>عملاً </a:t>
            </a:r>
            <a:r>
              <a:rPr lang="ar-SA" sz="3600" b="1" dirty="0">
                <a:solidFill>
                  <a:srgbClr val="002060"/>
                </a:solidFill>
              </a:rPr>
              <a:t>ولو مباحًا إلا بنية صالحة وتكون </a:t>
            </a:r>
            <a:r>
              <a:rPr lang="ar-SA" sz="3600" b="1" dirty="0" smtClean="0">
                <a:solidFill>
                  <a:srgbClr val="002060"/>
                </a:solidFill>
              </a:rPr>
              <a:t>خلصة </a:t>
            </a:r>
            <a:r>
              <a:rPr lang="ar-SA" sz="3600" b="1" dirty="0">
                <a:solidFill>
                  <a:srgbClr val="002060"/>
                </a:solidFill>
              </a:rPr>
              <a:t>لله تعالى</a:t>
            </a:r>
            <a:r>
              <a:rPr lang="en-US" sz="3600" b="1" dirty="0">
                <a:solidFill>
                  <a:srgbClr val="002060"/>
                </a:solidFill>
              </a:rPr>
              <a:t>..</a:t>
            </a:r>
            <a:br>
              <a:rPr lang="en-US" sz="3600" b="1" dirty="0">
                <a:solidFill>
                  <a:srgbClr val="002060"/>
                </a:solidFill>
              </a:rPr>
            </a:br>
            <a:endParaRPr lang="ar-EG" sz="3600" b="1" dirty="0" smtClean="0">
              <a:solidFill>
                <a:srgbClr val="002060"/>
              </a:solidFill>
            </a:endParaRPr>
          </a:p>
          <a:p>
            <a:pPr marL="0" indent="0">
              <a:buNone/>
            </a:pPr>
            <a:r>
              <a:rPr lang="en-US" sz="3600" b="1" dirty="0">
                <a:solidFill>
                  <a:srgbClr val="002060"/>
                </a:solidFill>
              </a:rPr>
              <a:t> </a:t>
            </a:r>
            <a:r>
              <a:rPr lang="ar-SA" sz="3600" b="1" dirty="0">
                <a:solidFill>
                  <a:srgbClr val="0070C0"/>
                </a:solidFill>
              </a:rPr>
              <a:t>فإنْ أكَلَ استحضر نية، وإن نام استحضر لذلك نية، وكذلك إن باع أو اشترى، أو جالس إخوانه أو غير ذلك من الأعمال، فإن حان أجله قبض على عمل صالح ونية صالحة وإخلاص لله </a:t>
            </a:r>
            <a:r>
              <a:rPr lang="ar-SA" sz="3600" b="1" dirty="0" smtClean="0">
                <a:solidFill>
                  <a:srgbClr val="0070C0"/>
                </a:solidFill>
              </a:rPr>
              <a:t>تعالى</a:t>
            </a:r>
            <a:r>
              <a:rPr lang="ar-EG" sz="3600" b="1" dirty="0" smtClean="0">
                <a:solidFill>
                  <a:srgbClr val="0070C0"/>
                </a:solidFill>
              </a:rPr>
              <a:t>..</a:t>
            </a:r>
            <a:endParaRPr lang="ar-EG" sz="3600" b="1" dirty="0">
              <a:solidFill>
                <a:srgbClr val="0070C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353638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666749"/>
            <a:ext cx="7886700" cy="6429375"/>
          </a:xfrm>
        </p:spPr>
        <p:txBody>
          <a:bodyPr>
            <a:noAutofit/>
          </a:bodyPr>
          <a:lstStyle/>
          <a:p>
            <a:pPr marL="0" indent="0">
              <a:buNone/>
            </a:pPr>
            <a:r>
              <a:rPr lang="ar-SA" sz="2200" b="1" u="sng" dirty="0">
                <a:solidFill>
                  <a:srgbClr val="FF0000"/>
                </a:solidFill>
              </a:rPr>
              <a:t>قال النبي - صلى الله عليه وسلم -: </a:t>
            </a:r>
            <a:endParaRPr lang="ar-EG" sz="2200" b="1" u="sng" dirty="0" smtClean="0">
              <a:solidFill>
                <a:srgbClr val="FF0000"/>
              </a:solidFill>
            </a:endParaRPr>
          </a:p>
          <a:p>
            <a:pPr marL="0" indent="0">
              <a:buNone/>
            </a:pPr>
            <a:r>
              <a:rPr lang="ar-EG" sz="3600" b="1" dirty="0"/>
              <a:t> </a:t>
            </a:r>
            <a:r>
              <a:rPr lang="ar-EG" sz="3600" b="1" dirty="0" smtClean="0"/>
              <a:t>      </a:t>
            </a:r>
            <a:r>
              <a:rPr lang="ar-SA" sz="3600" b="1" dirty="0" smtClean="0">
                <a:solidFill>
                  <a:srgbClr val="002060"/>
                </a:solidFill>
              </a:rPr>
              <a:t>(</a:t>
            </a:r>
            <a:r>
              <a:rPr lang="ar-EG" sz="3600" b="1" dirty="0" smtClean="0">
                <a:solidFill>
                  <a:srgbClr val="002060"/>
                </a:solidFill>
              </a:rPr>
              <a:t> </a:t>
            </a:r>
            <a:r>
              <a:rPr lang="ar-SA" sz="3600" b="1" dirty="0" smtClean="0">
                <a:solidFill>
                  <a:srgbClr val="002060"/>
                </a:solidFill>
              </a:rPr>
              <a:t>وإنما </a:t>
            </a:r>
            <a:r>
              <a:rPr lang="ar-SA" sz="3600" b="1" dirty="0">
                <a:solidFill>
                  <a:srgbClr val="002060"/>
                </a:solidFill>
              </a:rPr>
              <a:t>لكل امرئ ما </a:t>
            </a:r>
            <a:r>
              <a:rPr lang="ar-SA" sz="3600" b="1" dirty="0" smtClean="0">
                <a:solidFill>
                  <a:srgbClr val="002060"/>
                </a:solidFill>
              </a:rPr>
              <a:t>نوى</a:t>
            </a:r>
            <a:r>
              <a:rPr lang="ar-EG" sz="3600" b="1" dirty="0" smtClean="0">
                <a:solidFill>
                  <a:srgbClr val="002060"/>
                </a:solidFill>
              </a:rPr>
              <a:t> </a:t>
            </a:r>
            <a:r>
              <a:rPr lang="ar-SA" sz="3600" b="1" dirty="0" smtClean="0">
                <a:solidFill>
                  <a:srgbClr val="002060"/>
                </a:solidFill>
              </a:rPr>
              <a:t>) </a:t>
            </a:r>
            <a:r>
              <a:rPr lang="ar-SA" b="1" dirty="0">
                <a:solidFill>
                  <a:srgbClr val="002060"/>
                </a:solidFill>
              </a:rPr>
              <a:t>متفق </a:t>
            </a:r>
            <a:r>
              <a:rPr lang="ar-SA" b="1" dirty="0" smtClean="0">
                <a:solidFill>
                  <a:srgbClr val="002060"/>
                </a:solidFill>
              </a:rPr>
              <a:t>عليه</a:t>
            </a:r>
            <a:endParaRPr lang="ar-EG" b="1" dirty="0" smtClean="0">
              <a:solidFill>
                <a:srgbClr val="002060"/>
              </a:solidFill>
            </a:endParaRPr>
          </a:p>
          <a:p>
            <a:pPr marL="0" indent="0">
              <a:buNone/>
            </a:pPr>
            <a:endParaRPr lang="ar-EG" sz="3600" b="1" dirty="0"/>
          </a:p>
          <a:p>
            <a:pPr marL="0" indent="0">
              <a:buNone/>
            </a:pPr>
            <a:r>
              <a:rPr lang="ar-SA" sz="3600" b="1" dirty="0">
                <a:solidFill>
                  <a:srgbClr val="0070C0"/>
                </a:solidFill>
              </a:rPr>
              <a:t>وقد </a:t>
            </a:r>
            <a:r>
              <a:rPr lang="ar-SA" sz="3600" b="1" dirty="0" smtClean="0">
                <a:solidFill>
                  <a:srgbClr val="0070C0"/>
                </a:solidFill>
              </a:rPr>
              <a:t>ينوي</a:t>
            </a:r>
            <a:r>
              <a:rPr lang="en-US" sz="3600" b="1" dirty="0" smtClean="0">
                <a:solidFill>
                  <a:srgbClr val="0070C0"/>
                </a:solidFill>
              </a:rPr>
              <a:t> </a:t>
            </a:r>
            <a:r>
              <a:rPr lang="ar-EG" sz="3600" b="1" dirty="0" smtClean="0">
                <a:solidFill>
                  <a:srgbClr val="0070C0"/>
                </a:solidFill>
              </a:rPr>
              <a:t>المسلم</a:t>
            </a:r>
            <a:r>
              <a:rPr lang="ar-SA" sz="3600" b="1" dirty="0" smtClean="0">
                <a:solidFill>
                  <a:srgbClr val="0070C0"/>
                </a:solidFill>
              </a:rPr>
              <a:t> </a:t>
            </a:r>
            <a:r>
              <a:rPr lang="ar-SA" sz="3600" b="1" dirty="0">
                <a:solidFill>
                  <a:srgbClr val="0070C0"/>
                </a:solidFill>
              </a:rPr>
              <a:t>نية صالحة خالصة </a:t>
            </a:r>
            <a:r>
              <a:rPr lang="ar-SA" sz="3600" b="1" dirty="0" smtClean="0">
                <a:solidFill>
                  <a:srgbClr val="0070C0"/>
                </a:solidFill>
              </a:rPr>
              <a:t>لله</a:t>
            </a:r>
            <a:r>
              <a:rPr lang="ar-EG" sz="3600" b="1" dirty="0" smtClean="0">
                <a:solidFill>
                  <a:srgbClr val="0070C0"/>
                </a:solidFill>
              </a:rPr>
              <a:t> ولا يعملها</a:t>
            </a:r>
            <a:r>
              <a:rPr lang="ar-SA" sz="3600" b="1" dirty="0" smtClean="0">
                <a:solidFill>
                  <a:srgbClr val="0070C0"/>
                </a:solidFill>
              </a:rPr>
              <a:t> .. و</a:t>
            </a:r>
            <a:r>
              <a:rPr lang="ar-EG" sz="3600" b="1" dirty="0" smtClean="0">
                <a:solidFill>
                  <a:srgbClr val="0070C0"/>
                </a:solidFill>
              </a:rPr>
              <a:t>لكن </a:t>
            </a:r>
            <a:r>
              <a:rPr lang="ar-SA" sz="3600" b="1" dirty="0" smtClean="0">
                <a:solidFill>
                  <a:srgbClr val="0070C0"/>
                </a:solidFill>
              </a:rPr>
              <a:t>يختم </a:t>
            </a:r>
            <a:r>
              <a:rPr lang="ar-SA" sz="3600" b="1" dirty="0">
                <a:solidFill>
                  <a:srgbClr val="0070C0"/>
                </a:solidFill>
              </a:rPr>
              <a:t>له </a:t>
            </a:r>
            <a:r>
              <a:rPr lang="ar-SA" sz="3600" b="1" dirty="0" smtClean="0">
                <a:solidFill>
                  <a:srgbClr val="0070C0"/>
                </a:solidFill>
              </a:rPr>
              <a:t>بخاتمة </a:t>
            </a:r>
            <a:r>
              <a:rPr lang="ar-SA" sz="3600" b="1" dirty="0">
                <a:solidFill>
                  <a:srgbClr val="0070C0"/>
                </a:solidFill>
              </a:rPr>
              <a:t>حسنة توجب له الجنة </a:t>
            </a:r>
            <a:r>
              <a:rPr lang="ar-SA" sz="3600" b="1" dirty="0" smtClean="0">
                <a:solidFill>
                  <a:srgbClr val="0070C0"/>
                </a:solidFill>
              </a:rPr>
              <a:t>..</a:t>
            </a:r>
            <a:endParaRPr lang="en-US" sz="3600" b="1" dirty="0" smtClean="0">
              <a:solidFill>
                <a:srgbClr val="0070C0"/>
              </a:solidFill>
            </a:endParaRPr>
          </a:p>
          <a:p>
            <a:pPr marL="0" indent="0" algn="ctr">
              <a:buNone/>
            </a:pPr>
            <a:r>
              <a:rPr lang="ar-SA" sz="3600" b="1" dirty="0" smtClean="0">
                <a:solidFill>
                  <a:srgbClr val="C00000"/>
                </a:solidFill>
              </a:rPr>
              <a:t>وإن </a:t>
            </a:r>
            <a:r>
              <a:rPr lang="ar-SA" sz="3600" b="1" dirty="0">
                <a:solidFill>
                  <a:srgbClr val="C00000"/>
                </a:solidFill>
              </a:rPr>
              <a:t>لم يتمكَّن من تنفيذ هذا العمل</a:t>
            </a:r>
            <a:r>
              <a:rPr lang="en-US" sz="3600" b="1" dirty="0">
                <a:solidFill>
                  <a:srgbClr val="C00000"/>
                </a:solidFill>
              </a:rPr>
              <a:t> </a:t>
            </a:r>
            <a:r>
              <a:rPr lang="en-US" sz="3600" b="1" dirty="0" smtClean="0">
                <a:solidFill>
                  <a:srgbClr val="C00000"/>
                </a:solidFill>
              </a:rPr>
              <a:t>!!!</a:t>
            </a:r>
            <a:r>
              <a:rPr lang="en-US" sz="3600" b="1" dirty="0" smtClean="0">
                <a:solidFill>
                  <a:srgbClr val="FF0000"/>
                </a:solidFill>
              </a:rPr>
              <a:t> </a:t>
            </a:r>
            <a:endParaRPr lang="ar-EG" sz="3600" b="1" dirty="0" smtClean="0">
              <a:solidFill>
                <a:srgbClr val="FF0000"/>
              </a:solidFill>
            </a:endParaRPr>
          </a:p>
          <a:p>
            <a:pPr marL="0" indent="0">
              <a:buNone/>
            </a:pPr>
            <a:r>
              <a:rPr lang="en-US" sz="3600" b="1" u="sng" dirty="0">
                <a:solidFill>
                  <a:srgbClr val="FF0000"/>
                </a:solidFill>
              </a:rPr>
              <a:t/>
            </a:r>
            <a:br>
              <a:rPr lang="en-US" sz="3600" b="1" u="sng" dirty="0">
                <a:solidFill>
                  <a:srgbClr val="FF0000"/>
                </a:solidFill>
              </a:rPr>
            </a:br>
            <a:r>
              <a:rPr lang="ar-EG" sz="3600" b="1" u="sng" dirty="0" smtClean="0">
                <a:solidFill>
                  <a:srgbClr val="FF0000"/>
                </a:solidFill>
              </a:rPr>
              <a:t>ودليل ذلك</a:t>
            </a:r>
            <a:r>
              <a:rPr lang="ar-SA" sz="3600" b="1" u="sng" dirty="0" smtClean="0">
                <a:solidFill>
                  <a:srgbClr val="FF0000"/>
                </a:solidFill>
              </a:rPr>
              <a:t> حديث </a:t>
            </a:r>
            <a:r>
              <a:rPr lang="ar-EG" sz="3600" b="1" u="sng" dirty="0" smtClean="0">
                <a:solidFill>
                  <a:srgbClr val="FF0000"/>
                </a:solidFill>
              </a:rPr>
              <a:t>النبي </a:t>
            </a:r>
            <a:r>
              <a:rPr lang="ar-SA" sz="3600" b="1" u="sng" dirty="0" smtClean="0">
                <a:solidFill>
                  <a:srgbClr val="FF0000"/>
                </a:solidFill>
              </a:rPr>
              <a:t>- </a:t>
            </a:r>
            <a:r>
              <a:rPr lang="ar-SA" sz="3600" b="1" u="sng" dirty="0">
                <a:solidFill>
                  <a:srgbClr val="FF0000"/>
                </a:solidFill>
              </a:rPr>
              <a:t>صلى الله عليه وسلم </a:t>
            </a:r>
            <a:r>
              <a:rPr lang="ar-SA" sz="3600" b="1" u="sng" dirty="0" smtClean="0">
                <a:solidFill>
                  <a:srgbClr val="FF0000"/>
                </a:solidFill>
              </a:rPr>
              <a:t>-</a:t>
            </a:r>
            <a:r>
              <a:rPr lang="ar-EG" sz="3600" b="1" u="sng" dirty="0" smtClean="0">
                <a:solidFill>
                  <a:srgbClr val="FF0000"/>
                </a:solidFill>
              </a:rPr>
              <a:t> </a:t>
            </a:r>
            <a:r>
              <a:rPr lang="ar-SA" sz="3600" b="1" u="sng" dirty="0">
                <a:solidFill>
                  <a:srgbClr val="FF0000"/>
                </a:solidFill>
              </a:rPr>
              <a:t>قال </a:t>
            </a:r>
            <a:r>
              <a:rPr lang="ar-SA" sz="3600" b="1" u="sng" dirty="0" smtClean="0">
                <a:solidFill>
                  <a:srgbClr val="FF0000"/>
                </a:solidFill>
              </a:rPr>
              <a:t>:</a:t>
            </a:r>
            <a:endParaRPr lang="ar-EG" sz="3600" b="1" u="sng" dirty="0" smtClean="0">
              <a:solidFill>
                <a:srgbClr val="FF0000"/>
              </a:solidFill>
            </a:endParaRPr>
          </a:p>
          <a:p>
            <a:pPr marL="0" indent="0" algn="ctr">
              <a:buNone/>
            </a:pPr>
            <a:r>
              <a:rPr lang="ar-SA" sz="3600" b="1" dirty="0" smtClean="0"/>
              <a:t> </a:t>
            </a:r>
            <a:r>
              <a:rPr lang="ar-SA" sz="3600" b="1" dirty="0" smtClean="0">
                <a:solidFill>
                  <a:srgbClr val="002060"/>
                </a:solidFill>
              </a:rPr>
              <a:t>(</a:t>
            </a:r>
            <a:r>
              <a:rPr lang="en-US" sz="3600" b="1" dirty="0" smtClean="0">
                <a:solidFill>
                  <a:srgbClr val="002060"/>
                </a:solidFill>
              </a:rPr>
              <a:t> </a:t>
            </a:r>
            <a:r>
              <a:rPr lang="ar-SA" sz="3600" b="1" dirty="0" smtClean="0">
                <a:solidFill>
                  <a:srgbClr val="002060"/>
                </a:solidFill>
              </a:rPr>
              <a:t>مَن </a:t>
            </a:r>
            <a:r>
              <a:rPr lang="ar-SA" sz="3600" b="1" dirty="0">
                <a:solidFill>
                  <a:srgbClr val="002060"/>
                </a:solidFill>
              </a:rPr>
              <a:t>هَمَّ بحسنة فلم يعملْها، كتبها الله عنده حسنة </a:t>
            </a:r>
            <a:r>
              <a:rPr lang="ar-SA" sz="3600" b="1" dirty="0" smtClean="0">
                <a:solidFill>
                  <a:srgbClr val="002060"/>
                </a:solidFill>
              </a:rPr>
              <a:t>كاملة</a:t>
            </a:r>
            <a:r>
              <a:rPr lang="en-US" sz="3600" b="1" dirty="0" smtClean="0">
                <a:solidFill>
                  <a:srgbClr val="002060"/>
                </a:solidFill>
              </a:rPr>
              <a:t> </a:t>
            </a:r>
            <a:r>
              <a:rPr lang="ar-SA" sz="3600" b="1" dirty="0" smtClean="0">
                <a:solidFill>
                  <a:srgbClr val="002060"/>
                </a:solidFill>
              </a:rPr>
              <a:t>)</a:t>
            </a:r>
            <a:r>
              <a:rPr lang="ar-SA" sz="3600" b="1" dirty="0" smtClean="0"/>
              <a:t> </a:t>
            </a:r>
            <a:r>
              <a:rPr lang="ar-SA" b="1" dirty="0">
                <a:solidFill>
                  <a:srgbClr val="002060"/>
                </a:solidFill>
              </a:rPr>
              <a:t>متفق عليه</a:t>
            </a:r>
            <a:r>
              <a:rPr lang="en-US" b="1" dirty="0">
                <a:solidFill>
                  <a:srgbClr val="002060"/>
                </a:solidFill>
              </a:rPr>
              <a:t>.</a:t>
            </a:r>
            <a:br>
              <a:rPr lang="en-US" b="1" dirty="0">
                <a:solidFill>
                  <a:srgbClr val="002060"/>
                </a:solidFill>
              </a:rPr>
            </a:br>
            <a:endParaRPr lang="ar-EG" b="1" dirty="0">
              <a:solidFill>
                <a:srgbClr val="00206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65092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anim calcmode="lin" valueType="num">
                                      <p:cBhvr>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anim calcmode="lin" valueType="num">
                                      <p:cBhvr>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3" end="3"/>
                                            </p:txEl>
                                          </p:spTgt>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anim calcmode="lin" valueType="num">
                                      <p:cBhvr>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anim calcmode="lin" valueType="num">
                                      <p:cBhvr>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5" end="5"/>
                                            </p:txEl>
                                          </p:spTgt>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Effect transition="in" filter="fade">
                                      <p:cBhvr>
                                        <p:cTn id="36" dur="500"/>
                                        <p:tgtEl>
                                          <p:spTgt spid="3">
                                            <p:txEl>
                                              <p:pRg st="6" end="6"/>
                                            </p:txEl>
                                          </p:spTgt>
                                        </p:tgtEl>
                                      </p:cBhvr>
                                    </p:animEffect>
                                    <p:anim calcmode="lin" valueType="num">
                                      <p:cBhvr>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8" dur="5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749113"/>
            <a:ext cx="7886700" cy="4351338"/>
          </a:xfrm>
        </p:spPr>
        <p:txBody>
          <a:bodyPr>
            <a:noAutofit/>
          </a:bodyPr>
          <a:lstStyle/>
          <a:p>
            <a:pPr marL="0" indent="0">
              <a:buNone/>
            </a:pPr>
            <a:r>
              <a:rPr lang="en-US" sz="3600" b="1" dirty="0"/>
              <a:t/>
            </a:r>
            <a:br>
              <a:rPr lang="en-US" sz="3600" b="1" dirty="0"/>
            </a:br>
            <a:r>
              <a:rPr lang="en-US" sz="3600" b="1" dirty="0"/>
              <a:t> </a:t>
            </a:r>
            <a:r>
              <a:rPr lang="ar-SA" sz="3600" b="1" u="sng" dirty="0">
                <a:solidFill>
                  <a:srgbClr val="FF0000"/>
                </a:solidFill>
              </a:rPr>
              <a:t>وقد أوصى الإمام أحمد ابنه عبد الله فقال</a:t>
            </a:r>
            <a:r>
              <a:rPr lang="en-US" sz="3600" b="1" u="sng" dirty="0">
                <a:solidFill>
                  <a:srgbClr val="FF0000"/>
                </a:solidFill>
              </a:rPr>
              <a:t> </a:t>
            </a:r>
            <a:r>
              <a:rPr lang="en-US" sz="3600" b="1" u="sng" dirty="0" smtClean="0">
                <a:solidFill>
                  <a:srgbClr val="FF0000"/>
                </a:solidFill>
              </a:rPr>
              <a:t>:</a:t>
            </a:r>
            <a:endParaRPr lang="en-US" sz="3600" b="1" dirty="0"/>
          </a:p>
          <a:p>
            <a:pPr marL="0" indent="0">
              <a:buNone/>
            </a:pPr>
            <a:r>
              <a:rPr lang="en-US" sz="3600" b="1" dirty="0" smtClean="0">
                <a:solidFill>
                  <a:srgbClr val="002060"/>
                </a:solidFill>
              </a:rPr>
              <a:t>" </a:t>
            </a:r>
            <a:r>
              <a:rPr lang="ar-SA" sz="3600" b="1" dirty="0">
                <a:solidFill>
                  <a:srgbClr val="002060"/>
                </a:solidFill>
              </a:rPr>
              <a:t>يا بني انو الخير فإنك لا تزال </a:t>
            </a:r>
            <a:r>
              <a:rPr lang="ar-SA" sz="3600" b="1" dirty="0" smtClean="0">
                <a:solidFill>
                  <a:srgbClr val="002060"/>
                </a:solidFill>
              </a:rPr>
              <a:t>بخير</a:t>
            </a:r>
            <a:r>
              <a:rPr lang="en-US" sz="3600" b="1" dirty="0" smtClean="0">
                <a:solidFill>
                  <a:srgbClr val="002060"/>
                </a:solidFill>
              </a:rPr>
              <a:t>.. </a:t>
            </a:r>
          </a:p>
          <a:p>
            <a:pPr marL="0" indent="0">
              <a:buNone/>
            </a:pPr>
            <a:r>
              <a:rPr lang="en-US" sz="3600" b="1" dirty="0">
                <a:solidFill>
                  <a:srgbClr val="002060"/>
                </a:solidFill>
              </a:rPr>
              <a:t> </a:t>
            </a:r>
            <a:r>
              <a:rPr lang="en-US" sz="3600" b="1" dirty="0" smtClean="0">
                <a:solidFill>
                  <a:srgbClr val="002060"/>
                </a:solidFill>
              </a:rPr>
              <a:t>                   </a:t>
            </a:r>
            <a:r>
              <a:rPr lang="ar-SA" sz="3600" b="1" dirty="0" smtClean="0">
                <a:solidFill>
                  <a:srgbClr val="002060"/>
                </a:solidFill>
              </a:rPr>
              <a:t>ما </a:t>
            </a:r>
            <a:r>
              <a:rPr lang="ar-SA" sz="3600" b="1" dirty="0">
                <a:solidFill>
                  <a:srgbClr val="002060"/>
                </a:solidFill>
              </a:rPr>
              <a:t>نويت الخير</a:t>
            </a:r>
            <a:r>
              <a:rPr lang="en-US" sz="3600" b="1" dirty="0">
                <a:solidFill>
                  <a:srgbClr val="002060"/>
                </a:solidFill>
              </a:rPr>
              <a:t> " </a:t>
            </a:r>
            <a:r>
              <a:rPr lang="en-US" sz="3600" b="1" dirty="0"/>
              <a:t/>
            </a:r>
            <a:br>
              <a:rPr lang="en-US" sz="3600" b="1" dirty="0"/>
            </a:br>
            <a:endParaRPr lang="en-US" sz="3600" b="1" dirty="0" smtClean="0"/>
          </a:p>
          <a:p>
            <a:pPr marL="0" indent="0" algn="ctr">
              <a:buNone/>
            </a:pPr>
            <a:r>
              <a:rPr lang="ar-SA" sz="4400" b="1" dirty="0" smtClean="0">
                <a:solidFill>
                  <a:srgbClr val="0070C0"/>
                </a:solidFill>
              </a:rPr>
              <a:t>فلنصلح </a:t>
            </a:r>
            <a:r>
              <a:rPr lang="ar-SA" sz="4400" b="1" dirty="0">
                <a:solidFill>
                  <a:srgbClr val="0070C0"/>
                </a:solidFill>
              </a:rPr>
              <a:t>غاليتي نياتنا ولنخلصها لله تعالى ، عسى أن نقبض على نية صالحة وعمل صالح خالص نلقى به ربنا، فندخل به الجنة</a:t>
            </a:r>
            <a:r>
              <a:rPr lang="en-US" sz="4400" b="1" dirty="0" smtClean="0">
                <a:solidFill>
                  <a:srgbClr val="0070C0"/>
                </a:solidFill>
              </a:rPr>
              <a:t>..</a:t>
            </a:r>
            <a:endParaRPr lang="ar-EG" sz="4400" b="1" dirty="0">
              <a:solidFill>
                <a:srgbClr val="0070C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29306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75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9709" y="1030310"/>
            <a:ext cx="8734291" cy="5344731"/>
          </a:xfrm>
        </p:spPr>
        <p:txBody>
          <a:bodyPr>
            <a:noAutofit/>
          </a:bodyPr>
          <a:lstStyle/>
          <a:p>
            <a:pPr marL="0" indent="0">
              <a:buNone/>
            </a:pPr>
            <a:r>
              <a:rPr lang="ar-EG" sz="4400" b="1" dirty="0">
                <a:solidFill>
                  <a:srgbClr val="002060"/>
                </a:solidFill>
                <a:effectLst>
                  <a:outerShdw blurRad="38100" dist="38100" dir="2700000" algn="tl">
                    <a:srgbClr val="000000">
                      <a:alpha val="43137"/>
                    </a:srgbClr>
                  </a:outerShdw>
                </a:effectLst>
              </a:rPr>
              <a:t>يا مَنْ يُعَانِقُ دُنْيَا لا بَقَاءَ لَهَا </a:t>
            </a:r>
            <a:endParaRPr lang="ar-EG" sz="4400" b="1" dirty="0" smtClean="0">
              <a:solidFill>
                <a:srgbClr val="002060"/>
              </a:solidFill>
              <a:effectLst>
                <a:outerShdw blurRad="38100" dist="38100" dir="2700000" algn="tl">
                  <a:srgbClr val="000000">
                    <a:alpha val="43137"/>
                  </a:srgbClr>
                </a:outerShdw>
              </a:effectLst>
            </a:endParaRPr>
          </a:p>
          <a:p>
            <a:pPr marL="0" indent="0">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a:t>
            </a:r>
            <a:r>
              <a:rPr lang="ar-EG" sz="4400" b="1" dirty="0">
                <a:solidFill>
                  <a:srgbClr val="002060"/>
                </a:solidFill>
                <a:effectLst>
                  <a:outerShdw blurRad="38100" dist="38100" dir="2700000" algn="tl">
                    <a:srgbClr val="000000">
                      <a:alpha val="43137"/>
                    </a:srgbClr>
                  </a:outerShdw>
                </a:effectLst>
              </a:rPr>
              <a:t>يُمسِي وَيُصْبِحُ في دُنْيَاهُ سَفَّارا</a:t>
            </a:r>
          </a:p>
          <a:p>
            <a:pPr marL="0" indent="0">
              <a:buNone/>
            </a:pPr>
            <a:r>
              <a:rPr lang="ar-EG" sz="4400" b="1" dirty="0" smtClean="0">
                <a:solidFill>
                  <a:srgbClr val="002060"/>
                </a:solidFill>
                <a:effectLst>
                  <a:outerShdw blurRad="38100" dist="38100" dir="2700000" algn="tl">
                    <a:srgbClr val="000000">
                      <a:alpha val="43137"/>
                    </a:srgbClr>
                  </a:outerShdw>
                </a:effectLst>
              </a:rPr>
              <a:t>هَلاَّ </a:t>
            </a:r>
            <a:r>
              <a:rPr lang="ar-EG" sz="4400" b="1" dirty="0">
                <a:solidFill>
                  <a:srgbClr val="002060"/>
                </a:solidFill>
                <a:effectLst>
                  <a:outerShdw blurRad="38100" dist="38100" dir="2700000" algn="tl">
                    <a:srgbClr val="000000">
                      <a:alpha val="43137"/>
                    </a:srgbClr>
                  </a:outerShdw>
                </a:effectLst>
              </a:rPr>
              <a:t>تَرَكْتَ لِذِي الدُّنْيَا مُعَانَقَةً </a:t>
            </a:r>
            <a:endParaRPr lang="ar-EG" sz="4400" b="1" dirty="0" smtClean="0">
              <a:solidFill>
                <a:srgbClr val="002060"/>
              </a:solidFill>
              <a:effectLst>
                <a:outerShdw blurRad="38100" dist="38100" dir="2700000" algn="tl">
                  <a:srgbClr val="000000">
                    <a:alpha val="43137"/>
                  </a:srgbClr>
                </a:outerShdw>
              </a:effectLst>
            </a:endParaRPr>
          </a:p>
          <a:p>
            <a:pPr marL="0" indent="0">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حَتَّى </a:t>
            </a:r>
            <a:r>
              <a:rPr lang="ar-EG" sz="4400" b="1" dirty="0">
                <a:solidFill>
                  <a:srgbClr val="002060"/>
                </a:solidFill>
                <a:effectLst>
                  <a:outerShdw blurRad="38100" dist="38100" dir="2700000" algn="tl">
                    <a:srgbClr val="000000">
                      <a:alpha val="43137"/>
                    </a:srgbClr>
                  </a:outerShdw>
                </a:effectLst>
              </a:rPr>
              <a:t>تُعَانِقَ في الْفِرْدَوسِ أبْكَارَا</a:t>
            </a:r>
          </a:p>
          <a:p>
            <a:pPr marL="0" indent="0">
              <a:buNone/>
            </a:pPr>
            <a:r>
              <a:rPr lang="ar-EG" sz="4400" b="1" dirty="0" smtClean="0">
                <a:solidFill>
                  <a:srgbClr val="002060"/>
                </a:solidFill>
                <a:effectLst>
                  <a:outerShdw blurRad="38100" dist="38100" dir="2700000" algn="tl">
                    <a:srgbClr val="000000">
                      <a:alpha val="43137"/>
                    </a:srgbClr>
                  </a:outerShdw>
                </a:effectLst>
              </a:rPr>
              <a:t>إنْ </a:t>
            </a:r>
            <a:r>
              <a:rPr lang="ar-EG" sz="4400" b="1" dirty="0">
                <a:solidFill>
                  <a:srgbClr val="002060"/>
                </a:solidFill>
                <a:effectLst>
                  <a:outerShdw blurRad="38100" dist="38100" dir="2700000" algn="tl">
                    <a:srgbClr val="000000">
                      <a:alpha val="43137"/>
                    </a:srgbClr>
                  </a:outerShdw>
                </a:effectLst>
              </a:rPr>
              <a:t>كُنْتَ تَبْغي جِنَانَ الخُلُدِ تَسْكُنُها </a:t>
            </a:r>
            <a:endParaRPr lang="ar-EG" sz="4400" b="1" dirty="0" smtClean="0">
              <a:solidFill>
                <a:srgbClr val="002060"/>
              </a:solidFill>
              <a:effectLst>
                <a:outerShdw blurRad="38100" dist="38100" dir="2700000" algn="tl">
                  <a:srgbClr val="000000">
                    <a:alpha val="43137"/>
                  </a:srgbClr>
                </a:outerShdw>
              </a:effectLst>
            </a:endParaRPr>
          </a:p>
          <a:p>
            <a:pPr marL="0" indent="0">
              <a:buNone/>
            </a:pPr>
            <a:r>
              <a:rPr lang="ar-EG" sz="4400" b="1" dirty="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a:t>
            </a:r>
            <a:r>
              <a:rPr lang="ar-EG" sz="4400" b="1" dirty="0">
                <a:solidFill>
                  <a:srgbClr val="002060"/>
                </a:solidFill>
                <a:effectLst>
                  <a:outerShdw blurRad="38100" dist="38100" dir="2700000" algn="tl">
                    <a:srgbClr val="000000">
                      <a:alpha val="43137"/>
                    </a:srgbClr>
                  </a:outerShdw>
                </a:effectLst>
              </a:rPr>
              <a:t>فَيَنْبَغِي لكَ أنْ لا تَأْمَنَ </a:t>
            </a:r>
            <a:r>
              <a:rPr lang="ar-EG" sz="4400" b="1" dirty="0" smtClean="0">
                <a:solidFill>
                  <a:srgbClr val="002060"/>
                </a:solidFill>
                <a:effectLst>
                  <a:outerShdw blurRad="38100" dist="38100" dir="2700000" algn="tl">
                    <a:srgbClr val="000000">
                      <a:alpha val="43137"/>
                    </a:srgbClr>
                  </a:outerShdw>
                </a:effectLst>
              </a:rPr>
              <a:t>النَّارا</a:t>
            </a:r>
            <a:endParaRPr lang="ar-EG" sz="1100" b="1" dirty="0" smtClean="0">
              <a:solidFill>
                <a:srgbClr val="002060"/>
              </a:solidFill>
              <a:effectLst>
                <a:outerShdw blurRad="38100" dist="38100" dir="2700000" algn="tl">
                  <a:srgbClr val="000000">
                    <a:alpha val="43137"/>
                  </a:srgbClr>
                </a:outerShdw>
              </a:effectLst>
            </a:endParaRPr>
          </a:p>
          <a:p>
            <a:pPr marL="0" indent="0">
              <a:buNone/>
            </a:pPr>
            <a:endParaRPr lang="ar-EG" sz="500" b="1" dirty="0" smtClean="0">
              <a:solidFill>
                <a:schemeClr val="accent1">
                  <a:lumMod val="75000"/>
                </a:schemeClr>
              </a:solidFill>
              <a:effectLst>
                <a:outerShdw blurRad="38100" dist="38100" dir="2700000" algn="tl">
                  <a:srgbClr val="000000">
                    <a:alpha val="43137"/>
                  </a:srgbClr>
                </a:outerShdw>
              </a:effectLst>
            </a:endParaRPr>
          </a:p>
          <a:p>
            <a:pPr marL="0" indent="0" algn="ctr">
              <a:buNone/>
            </a:pPr>
            <a:r>
              <a:rPr lang="ar-EG" sz="3600" b="1" dirty="0" smtClean="0">
                <a:solidFill>
                  <a:srgbClr val="FF0000"/>
                </a:solidFill>
                <a:effectLst>
                  <a:outerShdw blurRad="38100" dist="38100" dir="2700000" algn="tl">
                    <a:srgbClr val="000000">
                      <a:alpha val="43137"/>
                    </a:srgbClr>
                  </a:outerShdw>
                </a:effectLst>
              </a:rPr>
              <a:t>                            الإمام الشافعي</a:t>
            </a:r>
            <a:endParaRPr lang="ar-EG" sz="3600" b="1" dirty="0">
              <a:solidFill>
                <a:srgbClr val="FF0000"/>
              </a:solidFill>
              <a:effectLst>
                <a:outerShdw blurRad="38100" dist="38100" dir="2700000" algn="tl">
                  <a:srgbClr val="000000">
                    <a:alpha val="43137"/>
                  </a:srgbClr>
                </a:outerShdw>
              </a:effectLst>
            </a:endParaRPr>
          </a:p>
          <a:p>
            <a:pPr marL="0" indent="0">
              <a:buNone/>
            </a:pPr>
            <a:r>
              <a:rPr lang="ar-EG" sz="4400" b="1" dirty="0">
                <a:solidFill>
                  <a:srgbClr val="FF0000"/>
                </a:solidFill>
                <a:effectLst>
                  <a:outerShdw blurRad="38100" dist="38100" dir="2700000" algn="tl">
                    <a:srgbClr val="000000">
                      <a:alpha val="43137"/>
                    </a:srgbClr>
                  </a:outerShdw>
                </a:effectLst>
              </a:rPr>
              <a:t/>
            </a:r>
            <a:br>
              <a:rPr lang="ar-EG" sz="4400" b="1" dirty="0">
                <a:solidFill>
                  <a:srgbClr val="FF0000"/>
                </a:solidFill>
                <a:effectLst>
                  <a:outerShdw blurRad="38100" dist="38100" dir="2700000" algn="tl">
                    <a:srgbClr val="000000">
                      <a:alpha val="43137"/>
                    </a:srgbClr>
                  </a:outerShdw>
                </a:effectLst>
              </a:rPr>
            </a:br>
            <a:endParaRPr lang="ar-EG" sz="44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92067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500"/>
                                        <p:tgtEl>
                                          <p:spTgt spid="3">
                                            <p:txEl>
                                              <p:pRg st="2" end="2"/>
                                            </p:txEl>
                                          </p:spTgt>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p:cTn id="22"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4" dur="500"/>
                                        <p:tgtEl>
                                          <p:spTgt spid="3">
                                            <p:txEl>
                                              <p:pRg st="3" end="3"/>
                                            </p:txEl>
                                          </p:spTgt>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p:cTn id="27"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8"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29" dur="500"/>
                                        <p:tgtEl>
                                          <p:spTgt spid="3">
                                            <p:txEl>
                                              <p:pRg st="4" end="4"/>
                                            </p:txEl>
                                          </p:spTgt>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p:cTn id="3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34" dur="500"/>
                                        <p:tgtEl>
                                          <p:spTgt spid="3">
                                            <p:txEl>
                                              <p:pRg st="5" end="5"/>
                                            </p:txEl>
                                          </p:spTgt>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39" dur="500"/>
                                        <p:tgtEl>
                                          <p:spTgt spid="3">
                                            <p:txEl>
                                              <p:pRg st="7" end="7"/>
                                            </p:txEl>
                                          </p:spTgt>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 calcmode="lin" valueType="num">
                                      <p:cBhvr>
                                        <p:cTn id="42"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8" end="8"/>
                                            </p:txEl>
                                          </p:spTgt>
                                        </p:tgtEl>
                                        <p:attrNameLst>
                                          <p:attrName>ppt_h</p:attrName>
                                        </p:attrNameLst>
                                      </p:cBhvr>
                                      <p:tavLst>
                                        <p:tav tm="0">
                                          <p:val>
                                            <p:fltVal val="0"/>
                                          </p:val>
                                        </p:tav>
                                        <p:tav tm="100000">
                                          <p:val>
                                            <p:strVal val="#ppt_h"/>
                                          </p:val>
                                        </p:tav>
                                      </p:tavLst>
                                    </p:anim>
                                    <p:animEffect transition="in" filter="fade">
                                      <p:cBhvr>
                                        <p:cTn id="4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0674" y="533400"/>
            <a:ext cx="5742652" cy="5650770"/>
          </a:xfr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868131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7350" y="2752726"/>
            <a:ext cx="7886700" cy="1325563"/>
          </a:xfrm>
        </p:spPr>
        <p:txBody>
          <a:bodyPr>
            <a:noAutofit/>
          </a:bodyPr>
          <a:lstStyle/>
          <a:p>
            <a:pPr algn="ctr"/>
            <a:r>
              <a:rPr lang="en-US" sz="7200" b="1" u="sng" dirty="0">
                <a:solidFill>
                  <a:srgbClr val="C00000"/>
                </a:solidFill>
              </a:rPr>
              <a:t> </a:t>
            </a:r>
            <a:r>
              <a:rPr lang="ar-SA" sz="7200" b="1" u="sng" dirty="0">
                <a:solidFill>
                  <a:srgbClr val="C00000"/>
                </a:solidFill>
              </a:rPr>
              <a:t>ثانيا : </a:t>
            </a:r>
            <a:r>
              <a:rPr lang="ar-SA" sz="7200" b="1" u="sng" dirty="0" smtClean="0">
                <a:solidFill>
                  <a:srgbClr val="C00000"/>
                </a:solidFill>
              </a:rPr>
              <a:t>الإستقامة</a:t>
            </a:r>
            <a:endParaRPr lang="ar-EG" sz="7200" b="1" u="sng" dirty="0">
              <a:solidFill>
                <a:srgbClr val="C00000"/>
              </a:solidFill>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18552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135530"/>
            <a:ext cx="7886700" cy="5994399"/>
          </a:xfrm>
        </p:spPr>
        <p:txBody>
          <a:bodyPr>
            <a:normAutofit/>
          </a:bodyPr>
          <a:lstStyle/>
          <a:p>
            <a:pPr marL="0" indent="0">
              <a:buNone/>
            </a:pPr>
            <a:r>
              <a:rPr lang="ar-SA" sz="4800" b="1" dirty="0">
                <a:solidFill>
                  <a:srgbClr val="002060"/>
                </a:solidFill>
                <a:effectLst>
                  <a:outerShdw blurRad="38100" dist="38100" dir="2700000" algn="tl">
                    <a:srgbClr val="000000">
                      <a:alpha val="43137"/>
                    </a:srgbClr>
                  </a:outerShdw>
                </a:effectLst>
              </a:rPr>
              <a:t>فالاستقامة أعظم </a:t>
            </a:r>
            <a:r>
              <a:rPr lang="ar-SA" sz="4800" b="1" dirty="0" smtClean="0">
                <a:solidFill>
                  <a:srgbClr val="002060"/>
                </a:solidFill>
                <a:effectLst>
                  <a:outerShdw blurRad="38100" dist="38100" dir="2700000" algn="tl">
                    <a:srgbClr val="000000">
                      <a:alpha val="43137"/>
                    </a:srgbClr>
                  </a:outerShdw>
                </a:effectLst>
              </a:rPr>
              <a:t>الكرامة</a:t>
            </a:r>
            <a:r>
              <a:rPr lang="en-US" sz="4800" b="1" dirty="0" smtClean="0">
                <a:solidFill>
                  <a:srgbClr val="002060"/>
                </a:solidFill>
                <a:effectLst>
                  <a:outerShdw blurRad="38100" dist="38100" dir="2700000" algn="tl">
                    <a:srgbClr val="000000">
                      <a:alpha val="43137"/>
                    </a:srgbClr>
                  </a:outerShdw>
                </a:effectLst>
              </a:rPr>
              <a:t>..</a:t>
            </a:r>
          </a:p>
          <a:p>
            <a:pPr marL="0" indent="0">
              <a:buNone/>
            </a:pPr>
            <a:r>
              <a:rPr lang="ar-SA" sz="4800" b="1" dirty="0" smtClean="0">
                <a:solidFill>
                  <a:srgbClr val="002060"/>
                </a:solidFill>
                <a:effectLst>
                  <a:outerShdw blurRad="38100" dist="38100" dir="2700000" algn="tl">
                    <a:srgbClr val="000000">
                      <a:alpha val="43137"/>
                    </a:srgbClr>
                  </a:outerShdw>
                </a:effectLst>
              </a:rPr>
              <a:t> </a:t>
            </a:r>
            <a:r>
              <a:rPr lang="ar-SA" sz="4800" b="1" dirty="0">
                <a:solidFill>
                  <a:srgbClr val="002060"/>
                </a:solidFill>
                <a:effectLst>
                  <a:outerShdw blurRad="38100" dist="38100" dir="2700000" algn="tl">
                    <a:srgbClr val="000000">
                      <a:alpha val="43137"/>
                    </a:srgbClr>
                  </a:outerShdw>
                </a:effectLst>
              </a:rPr>
              <a:t>وهي سبب عظيم من أسباب حسن الخاتمة</a:t>
            </a:r>
            <a:r>
              <a:rPr lang="ar-SA" sz="4800" b="1" dirty="0" smtClean="0">
                <a:solidFill>
                  <a:srgbClr val="002060"/>
                </a:solidFill>
                <a:effectLst>
                  <a:outerShdw blurRad="38100" dist="38100" dir="2700000" algn="tl">
                    <a:srgbClr val="000000">
                      <a:alpha val="43137"/>
                    </a:srgbClr>
                  </a:outerShdw>
                </a:effectLst>
              </a:rPr>
              <a:t>..</a:t>
            </a:r>
            <a:endParaRPr lang="en-US" sz="4800" b="1" dirty="0" smtClean="0">
              <a:solidFill>
                <a:srgbClr val="002060"/>
              </a:solidFill>
              <a:effectLst>
                <a:outerShdw blurRad="38100" dist="38100" dir="2700000" algn="tl">
                  <a:srgbClr val="000000">
                    <a:alpha val="43137"/>
                  </a:srgbClr>
                </a:outerShdw>
              </a:effectLst>
            </a:endParaRPr>
          </a:p>
          <a:p>
            <a:pPr marL="0" indent="0">
              <a:buNone/>
            </a:pPr>
            <a:r>
              <a:rPr lang="ar-SA" sz="4800" b="1" dirty="0" smtClean="0">
                <a:solidFill>
                  <a:srgbClr val="002060"/>
                </a:solidFill>
                <a:effectLst>
                  <a:outerShdw blurRad="38100" dist="38100" dir="2700000" algn="tl">
                    <a:srgbClr val="000000">
                      <a:alpha val="43137"/>
                    </a:srgbClr>
                  </a:outerShdw>
                </a:effectLst>
              </a:rPr>
              <a:t>بأن </a:t>
            </a:r>
            <a:r>
              <a:rPr lang="ar-SA" sz="4800" b="1" dirty="0">
                <a:solidFill>
                  <a:srgbClr val="002060"/>
                </a:solidFill>
                <a:effectLst>
                  <a:outerShdw blurRad="38100" dist="38100" dir="2700000" algn="tl">
                    <a:srgbClr val="000000">
                      <a:alpha val="43137"/>
                    </a:srgbClr>
                  </a:outerShdw>
                </a:effectLst>
              </a:rPr>
              <a:t>يلزم الإنسان طاعة الله وتقواه</a:t>
            </a:r>
            <a:r>
              <a:rPr lang="en-US" sz="4800" b="1" dirty="0">
                <a:solidFill>
                  <a:srgbClr val="002060"/>
                </a:solidFill>
                <a:effectLst>
                  <a:outerShdw blurRad="38100" dist="38100" dir="2700000" algn="tl">
                    <a:srgbClr val="000000">
                      <a:alpha val="43137"/>
                    </a:srgbClr>
                  </a:outerShdw>
                </a:effectLst>
              </a:rPr>
              <a:t>..</a:t>
            </a:r>
            <a:br>
              <a:rPr lang="en-US" sz="4800" b="1" dirty="0">
                <a:solidFill>
                  <a:srgbClr val="002060"/>
                </a:solidFill>
                <a:effectLst>
                  <a:outerShdw blurRad="38100" dist="38100" dir="2700000" algn="tl">
                    <a:srgbClr val="000000">
                      <a:alpha val="43137"/>
                    </a:srgbClr>
                  </a:outerShdw>
                </a:effectLst>
              </a:rPr>
            </a:br>
            <a:endParaRPr lang="ar-EG" sz="4800" b="1" dirty="0" smtClean="0">
              <a:solidFill>
                <a:srgbClr val="002060"/>
              </a:solidFill>
              <a:effectLst>
                <a:outerShdw blurRad="38100" dist="38100" dir="2700000" algn="tl">
                  <a:srgbClr val="000000">
                    <a:alpha val="43137"/>
                  </a:srgbClr>
                </a:outerShdw>
              </a:effectLst>
            </a:endParaRPr>
          </a:p>
          <a:p>
            <a:pPr marL="0" indent="0">
              <a:buNone/>
            </a:pPr>
            <a:r>
              <a:rPr lang="ar-EG" sz="4800" b="1" dirty="0" smtClean="0">
                <a:solidFill>
                  <a:srgbClr val="002060"/>
                </a:solidFill>
                <a:effectLst>
                  <a:outerShdw blurRad="38100" dist="38100" dir="2700000" algn="tl">
                    <a:srgbClr val="000000">
                      <a:alpha val="43137"/>
                    </a:srgbClr>
                  </a:outerShdw>
                </a:effectLst>
              </a:rPr>
              <a:t>وهو أمر إلآهي أمره الله لنبيه صلى الله عليه</a:t>
            </a:r>
            <a:r>
              <a:rPr lang="en-US" sz="4800" b="1" dirty="0" smtClean="0">
                <a:solidFill>
                  <a:srgbClr val="002060"/>
                </a:solidFill>
                <a:effectLst>
                  <a:outerShdw blurRad="38100" dist="38100" dir="2700000" algn="tl">
                    <a:srgbClr val="000000">
                      <a:alpha val="43137"/>
                    </a:srgbClr>
                  </a:outerShdw>
                </a:effectLst>
              </a:rPr>
              <a:t> </a:t>
            </a:r>
            <a:r>
              <a:rPr lang="ar-EG" sz="4800" b="1" dirty="0">
                <a:solidFill>
                  <a:srgbClr val="002060"/>
                </a:solidFill>
                <a:effectLst>
                  <a:outerShdw blurRad="38100" dist="38100" dir="2700000" algn="tl">
                    <a:srgbClr val="000000">
                      <a:alpha val="43137"/>
                    </a:srgbClr>
                  </a:outerShdw>
                </a:effectLst>
              </a:rPr>
              <a:t> </a:t>
            </a:r>
            <a:r>
              <a:rPr lang="ar-EG" sz="4800" b="1" dirty="0" smtClean="0">
                <a:solidFill>
                  <a:srgbClr val="002060"/>
                </a:solidFill>
                <a:effectLst>
                  <a:outerShdw blurRad="38100" dist="38100" dir="2700000" algn="tl">
                    <a:srgbClr val="000000">
                      <a:alpha val="43137"/>
                    </a:srgbClr>
                  </a:outerShdw>
                </a:effectLst>
              </a:rPr>
              <a:t>وسلم ولأمته ..</a:t>
            </a:r>
            <a:r>
              <a:rPr lang="ar-EG" sz="4800" b="1" dirty="0" smtClean="0">
                <a:solidFill>
                  <a:srgbClr val="FF0000"/>
                </a:solidFill>
                <a:effectLst>
                  <a:outerShdw blurRad="38100" dist="38100" dir="2700000" algn="tl">
                    <a:srgbClr val="000000">
                      <a:alpha val="43137"/>
                    </a:srgbClr>
                  </a:outerShdw>
                </a:effectLst>
              </a:rPr>
              <a:t> </a:t>
            </a:r>
            <a:r>
              <a:rPr lang="ar-EG" sz="4800" b="1" u="sng" dirty="0" smtClean="0">
                <a:solidFill>
                  <a:srgbClr val="FF0000"/>
                </a:solidFill>
                <a:effectLst>
                  <a:outerShdw blurRad="38100" dist="38100" dir="2700000" algn="tl">
                    <a:srgbClr val="000000">
                      <a:alpha val="43137"/>
                    </a:srgbClr>
                  </a:outerShdw>
                </a:effectLst>
              </a:rPr>
              <a:t>قال تعالى:</a:t>
            </a:r>
            <a:r>
              <a:rPr lang="en-US" sz="4800" b="1" dirty="0">
                <a:solidFill>
                  <a:srgbClr val="002060"/>
                </a:solidFill>
                <a:effectLst>
                  <a:outerShdw blurRad="38100" dist="38100" dir="2700000" algn="tl">
                    <a:srgbClr val="000000">
                      <a:alpha val="43137"/>
                    </a:srgbClr>
                  </a:outerShdw>
                </a:effectLst>
              </a:rPr>
              <a:t/>
            </a:r>
            <a:br>
              <a:rPr lang="en-US" sz="4800" b="1" dirty="0">
                <a:solidFill>
                  <a:srgbClr val="002060"/>
                </a:solidFill>
                <a:effectLst>
                  <a:outerShdw blurRad="38100" dist="38100" dir="2700000" algn="tl">
                    <a:srgbClr val="000000">
                      <a:alpha val="43137"/>
                    </a:srgbClr>
                  </a:outerShdw>
                </a:effectLst>
              </a:rPr>
            </a:br>
            <a:endParaRPr lang="ar-EG" sz="48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523055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2632" y="0"/>
            <a:ext cx="1507504" cy="1016219"/>
          </a:xfrm>
          <a:prstGeom prst="rect">
            <a:avLst/>
          </a:prstGeom>
        </p:spPr>
      </p:pic>
    </p:spTree>
    <p:extLst>
      <p:ext uri="{BB962C8B-B14F-4D97-AF65-F5344CB8AC3E}">
        <p14:creationId xmlns:p14="http://schemas.microsoft.com/office/powerpoint/2010/main" val="14933641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41500" y="1549400"/>
            <a:ext cx="7302500" cy="5587999"/>
          </a:xfrm>
        </p:spPr>
        <p:txBody>
          <a:bodyPr>
            <a:noAutofit/>
          </a:bodyPr>
          <a:lstStyle/>
          <a:p>
            <a:pPr marL="0" indent="0">
              <a:buNone/>
            </a:pPr>
            <a:r>
              <a:rPr lang="ar-EG" sz="4400" b="1" u="sng" dirty="0" smtClean="0">
                <a:solidFill>
                  <a:srgbClr val="FF0000"/>
                </a:solidFill>
                <a:effectLst>
                  <a:outerShdw blurRad="38100" dist="38100" dir="2700000" algn="tl">
                    <a:srgbClr val="000000">
                      <a:alpha val="43137"/>
                    </a:srgbClr>
                  </a:outerShdw>
                </a:effectLst>
              </a:rPr>
              <a:t>وقال تعالى :</a:t>
            </a:r>
          </a:p>
          <a:p>
            <a:pPr marL="0" indent="0">
              <a:buNone/>
            </a:pPr>
            <a:endParaRPr lang="ar-EG" sz="1200" b="1" dirty="0" smtClean="0">
              <a:solidFill>
                <a:srgbClr val="002060"/>
              </a:solidFill>
              <a:effectLst>
                <a:outerShdw blurRad="38100" dist="38100" dir="2700000" algn="tl">
                  <a:srgbClr val="000000">
                    <a:alpha val="43137"/>
                  </a:srgbClr>
                </a:outerShdw>
              </a:effectLst>
            </a:endParaRPr>
          </a:p>
          <a:p>
            <a:pPr marL="0" indent="0">
              <a:buNone/>
            </a:pPr>
            <a:r>
              <a:rPr lang="ar-EG" sz="4400" b="1" dirty="0" smtClean="0">
                <a:solidFill>
                  <a:srgbClr val="002060"/>
                </a:solidFill>
                <a:effectLst>
                  <a:outerShdw blurRad="38100" dist="38100" dir="2700000" algn="tl">
                    <a:srgbClr val="000000">
                      <a:alpha val="43137"/>
                    </a:srgbClr>
                  </a:outerShdw>
                </a:effectLst>
              </a:rPr>
              <a:t>﴿</a:t>
            </a:r>
            <a:r>
              <a:rPr lang="ar-EG" sz="4400" b="1" dirty="0">
                <a:solidFill>
                  <a:srgbClr val="002060"/>
                </a:solidFill>
                <a:effectLst>
                  <a:outerShdw blurRad="38100" dist="38100" dir="2700000" algn="tl">
                    <a:srgbClr val="000000">
                      <a:alpha val="43137"/>
                    </a:srgbClr>
                  </a:outerShdw>
                </a:effectLst>
              </a:rPr>
              <a:t>إِنَّ الَّذِينَ قَالُوا رَبُّنَا اللَّهُ ثُمَّ اسْتَقَامُوا فَلَا خَوْفٌ عَلَيْهِمْ وَلَا هُمْ يَحْزَنُونَ * أُولَئِكَ أَصْحَابُ الْجَنَّةِ خَالِدِينَ فِيهَا جَزَاءً بِمَا كَانُوا يَعْمَلُونَ</a:t>
            </a:r>
            <a:r>
              <a:rPr lang="ar-EG" sz="4400" b="1" dirty="0" smtClean="0">
                <a:solidFill>
                  <a:srgbClr val="002060"/>
                </a:solidFill>
                <a:effectLst>
                  <a:outerShdw blurRad="38100" dist="38100" dir="2700000" algn="tl">
                    <a:srgbClr val="000000">
                      <a:alpha val="43137"/>
                    </a:srgbClr>
                  </a:outerShdw>
                </a:effectLst>
              </a:rPr>
              <a:t>﴾</a:t>
            </a:r>
            <a:r>
              <a:rPr lang="ar-EG" sz="4400" b="1" dirty="0">
                <a:solidFill>
                  <a:srgbClr val="002060"/>
                </a:solidFill>
                <a:effectLst>
                  <a:outerShdw blurRad="38100" dist="38100" dir="2700000" algn="tl">
                    <a:srgbClr val="000000">
                      <a:alpha val="43137"/>
                    </a:srgbClr>
                  </a:outerShdw>
                </a:effectLst>
              </a:rPr>
              <a:t/>
            </a:r>
            <a:br>
              <a:rPr lang="ar-EG" sz="4400" b="1" dirty="0">
                <a:solidFill>
                  <a:srgbClr val="002060"/>
                </a:solidFill>
                <a:effectLst>
                  <a:outerShdw blurRad="38100" dist="38100" dir="2700000" algn="tl">
                    <a:srgbClr val="000000">
                      <a:alpha val="43137"/>
                    </a:srgbClr>
                  </a:outerShdw>
                </a:effectLst>
              </a:rPr>
            </a:br>
            <a:r>
              <a:rPr lang="en-US" sz="4400" b="1" dirty="0">
                <a:solidFill>
                  <a:srgbClr val="002060"/>
                </a:solidFill>
                <a:effectLst>
                  <a:outerShdw blurRad="38100" dist="38100" dir="2700000" algn="tl">
                    <a:srgbClr val="000000">
                      <a:alpha val="43137"/>
                    </a:srgbClr>
                  </a:outerShdw>
                </a:effectLst>
              </a:rPr>
              <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446980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trips(downLeft)">
                                      <p:cBhvr>
                                        <p:cTn id="12"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9350" y="-139700"/>
            <a:ext cx="7886700" cy="7315200"/>
          </a:xfrm>
        </p:spPr>
        <p:txBody>
          <a:bodyPr>
            <a:noAutofit/>
          </a:bodyPr>
          <a:lstStyle/>
          <a:p>
            <a:pPr marL="0" indent="0">
              <a:buNone/>
            </a:pPr>
            <a:r>
              <a:rPr lang="en-US" sz="3600" b="1" dirty="0">
                <a:effectLst>
                  <a:outerShdw blurRad="38100" dist="38100" dir="2700000" algn="tl">
                    <a:srgbClr val="000000">
                      <a:alpha val="43137"/>
                    </a:srgbClr>
                  </a:outerShdw>
                </a:effectLst>
              </a:rPr>
              <a:t/>
            </a:r>
            <a:br>
              <a:rPr lang="en-US" sz="3600" b="1" dirty="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 </a:t>
            </a:r>
            <a:r>
              <a:rPr lang="ar-SA" sz="3600" b="1" u="sng" dirty="0">
                <a:solidFill>
                  <a:srgbClr val="FF0000"/>
                </a:solidFill>
                <a:effectLst>
                  <a:outerShdw blurRad="38100" dist="38100" dir="2700000" algn="tl">
                    <a:srgbClr val="000000">
                      <a:alpha val="43137"/>
                    </a:srgbClr>
                  </a:outerShdw>
                </a:effectLst>
              </a:rPr>
              <a:t>والاستقامة</a:t>
            </a:r>
            <a:r>
              <a:rPr lang="en-US" sz="3600" b="1" u="sng" dirty="0" smtClean="0">
                <a:solidFill>
                  <a:srgbClr val="FF0000"/>
                </a:solidFill>
                <a:effectLst>
                  <a:outerShdw blurRad="38100" dist="38100" dir="2700000" algn="tl">
                    <a:srgbClr val="000000">
                      <a:alpha val="43137"/>
                    </a:srgbClr>
                  </a:outerShdw>
                </a:effectLst>
              </a:rPr>
              <a:t>:</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r>
              <a:rPr lang="en-US" sz="800" b="1" dirty="0">
                <a:effectLst>
                  <a:outerShdw blurRad="38100" dist="38100" dir="2700000" algn="tl">
                    <a:srgbClr val="000000">
                      <a:alpha val="43137"/>
                    </a:srgbClr>
                  </a:outerShdw>
                </a:effectLst>
              </a:rPr>
              <a:t/>
            </a:r>
            <a:br>
              <a:rPr lang="en-US" sz="800" b="1" dirty="0">
                <a:effectLst>
                  <a:outerShdw blurRad="38100" dist="38100" dir="2700000" algn="tl">
                    <a:srgbClr val="000000">
                      <a:alpha val="43137"/>
                    </a:srgbClr>
                  </a:outerShdw>
                </a:effectLst>
              </a:rPr>
            </a:br>
            <a:r>
              <a:rPr lang="ar-SA" sz="3600" b="1" dirty="0">
                <a:solidFill>
                  <a:srgbClr val="002060"/>
                </a:solidFill>
                <a:effectLst>
                  <a:outerShdw blurRad="38100" dist="38100" dir="2700000" algn="tl">
                    <a:srgbClr val="000000">
                      <a:alpha val="43137"/>
                    </a:srgbClr>
                  </a:outerShdw>
                </a:effectLst>
              </a:rPr>
              <a:t>فعل الطاعات كلها الظاهرة والباطنة</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وتَرْكَ</a:t>
            </a:r>
            <a:r>
              <a:rPr lang="ar-EG" sz="3600" b="1" dirty="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المنهيات </a:t>
            </a:r>
            <a:r>
              <a:rPr lang="ar-SA" sz="3600" b="1" dirty="0">
                <a:solidFill>
                  <a:srgbClr val="002060"/>
                </a:solidFill>
                <a:effectLst>
                  <a:outerShdw blurRad="38100" dist="38100" dir="2700000" algn="tl">
                    <a:srgbClr val="000000">
                      <a:alpha val="43137"/>
                    </a:srgbClr>
                  </a:outerShdw>
                </a:effectLst>
              </a:rPr>
              <a:t>كلها</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r>
              <a:rPr lang="ar-SA" sz="3600" b="1" u="sng" dirty="0" smtClean="0">
                <a:solidFill>
                  <a:srgbClr val="00B050"/>
                </a:solidFill>
                <a:effectLst>
                  <a:outerShdw blurRad="38100" dist="38100" dir="2700000" algn="tl">
                    <a:srgbClr val="000000">
                      <a:alpha val="43137"/>
                    </a:srgbClr>
                  </a:outerShdw>
                </a:effectLst>
              </a:rPr>
              <a:t>ور</a:t>
            </a:r>
            <a:r>
              <a:rPr lang="ar-EG" sz="3600" b="1" u="sng" dirty="0" smtClean="0">
                <a:solidFill>
                  <a:srgbClr val="00B050"/>
                </a:solidFill>
                <a:effectLst>
                  <a:outerShdw blurRad="38100" dist="38100" dir="2700000" algn="tl">
                    <a:srgbClr val="000000">
                      <a:alpha val="43137"/>
                    </a:srgbClr>
                  </a:outerShdw>
                </a:effectLst>
              </a:rPr>
              <a:t>أ</a:t>
            </a:r>
            <a:r>
              <a:rPr lang="ar-SA" sz="3600" b="1" u="sng" dirty="0" smtClean="0">
                <a:solidFill>
                  <a:srgbClr val="00B050"/>
                </a:solidFill>
                <a:effectLst>
                  <a:outerShdw blurRad="38100" dist="38100" dir="2700000" algn="tl">
                    <a:srgbClr val="000000">
                      <a:alpha val="43137"/>
                    </a:srgbClr>
                  </a:outerShdw>
                </a:effectLst>
              </a:rPr>
              <a:t>س </a:t>
            </a:r>
            <a:r>
              <a:rPr lang="ar-SA" sz="3600" b="1" u="sng" dirty="0">
                <a:solidFill>
                  <a:srgbClr val="00B050"/>
                </a:solidFill>
                <a:effectLst>
                  <a:outerShdw blurRad="38100" dist="38100" dir="2700000" algn="tl">
                    <a:srgbClr val="000000">
                      <a:alpha val="43137"/>
                    </a:srgbClr>
                  </a:outerShdw>
                </a:effectLst>
              </a:rPr>
              <a:t>ذلك وأساسه تحقيق التوحيد</a:t>
            </a:r>
            <a:r>
              <a:rPr lang="en-US" sz="3600" b="1" u="sng" dirty="0" smtClean="0">
                <a:solidFill>
                  <a:srgbClr val="00B050"/>
                </a:solidFill>
                <a:effectLst>
                  <a:outerShdw blurRad="38100" dist="38100" dir="2700000" algn="tl">
                    <a:srgbClr val="000000">
                      <a:alpha val="43137"/>
                    </a:srgbClr>
                  </a:outerShdw>
                </a:effectLst>
              </a:rPr>
              <a:t>..</a:t>
            </a:r>
          </a:p>
          <a:p>
            <a:pPr marL="0" indent="0">
              <a:buNone/>
            </a:pPr>
            <a:r>
              <a:rPr lang="en-US" sz="800" b="1" dirty="0">
                <a:solidFill>
                  <a:srgbClr val="002060"/>
                </a:solidFill>
                <a:effectLst>
                  <a:outerShdw blurRad="38100" dist="38100" dir="2700000" algn="tl">
                    <a:srgbClr val="000000">
                      <a:alpha val="43137"/>
                    </a:srgbClr>
                  </a:outerShdw>
                </a:effectLst>
              </a:rPr>
              <a:t/>
            </a:r>
            <a:br>
              <a:rPr lang="en-US" sz="800" b="1" dirty="0">
                <a:solidFill>
                  <a:srgbClr val="002060"/>
                </a:solidFill>
                <a:effectLst>
                  <a:outerShdw blurRad="38100" dist="38100" dir="2700000" algn="tl">
                    <a:srgbClr val="000000">
                      <a:alpha val="43137"/>
                    </a:srgbClr>
                  </a:outerShdw>
                </a:effectLst>
              </a:rPr>
            </a:br>
            <a:r>
              <a:rPr lang="ar-EG" sz="3600" b="1" dirty="0">
                <a:effectLst>
                  <a:outerShdw blurRad="38100" dist="38100" dir="2700000" algn="tl">
                    <a:srgbClr val="000000">
                      <a:alpha val="43137"/>
                    </a:srgbClr>
                  </a:outerShdw>
                </a:effectLst>
              </a:rPr>
              <a:t> </a:t>
            </a:r>
            <a:r>
              <a:rPr lang="ar-EG" sz="3600" b="1" dirty="0">
                <a:solidFill>
                  <a:srgbClr val="002060"/>
                </a:solidFill>
                <a:effectLst>
                  <a:outerShdw blurRad="38100" dist="38100" dir="2700000" algn="tl">
                    <a:srgbClr val="000000">
                      <a:alpha val="43137"/>
                    </a:srgbClr>
                  </a:outerShdw>
                </a:effectLst>
              </a:rPr>
              <a:t>فعن أبي عمرو سفيان بن عبد الله الثقفي ، رضي الله عنه قال : قلت : يا رسول الله ، قل لي في الإسلام قولاً لا أسأل عنه أحدا غيرك ، قال : </a:t>
            </a:r>
            <a:endParaRPr lang="ar-EG" sz="3600" b="1" dirty="0" smtClean="0">
              <a:solidFill>
                <a:srgbClr val="002060"/>
              </a:solidFill>
              <a:effectLst>
                <a:outerShdw blurRad="38100" dist="38100" dir="2700000" algn="tl">
                  <a:srgbClr val="000000">
                    <a:alpha val="43137"/>
                  </a:srgbClr>
                </a:outerShdw>
              </a:effectLst>
            </a:endParaRPr>
          </a:p>
          <a:p>
            <a:pPr marL="0" indent="0" algn="ctr">
              <a:buNone/>
            </a:pPr>
            <a:r>
              <a:rPr lang="ar-EG" sz="3600" b="1" dirty="0" smtClean="0">
                <a:solidFill>
                  <a:srgbClr val="FF0000"/>
                </a:solidFill>
                <a:effectLst>
                  <a:outerShdw blurRad="38100" dist="38100" dir="2700000" algn="tl">
                    <a:srgbClr val="000000">
                      <a:alpha val="43137"/>
                    </a:srgbClr>
                  </a:outerShdw>
                </a:effectLst>
              </a:rPr>
              <a:t>( </a:t>
            </a:r>
            <a:r>
              <a:rPr lang="ar-EG" sz="3600" b="1" dirty="0">
                <a:solidFill>
                  <a:srgbClr val="FF0000"/>
                </a:solidFill>
                <a:effectLst>
                  <a:outerShdw blurRad="38100" dist="38100" dir="2700000" algn="tl">
                    <a:srgbClr val="000000">
                      <a:alpha val="43137"/>
                    </a:srgbClr>
                  </a:outerShdw>
                </a:effectLst>
              </a:rPr>
              <a:t>قل آمنت بالله ، ثم استقم </a:t>
            </a:r>
            <a:r>
              <a:rPr lang="ar-EG" sz="3600" b="1" dirty="0" smtClean="0">
                <a:solidFill>
                  <a:srgbClr val="FF0000"/>
                </a:solidFill>
                <a:effectLst>
                  <a:outerShdw blurRad="38100" dist="38100" dir="2700000" algn="tl">
                    <a:srgbClr val="000000">
                      <a:alpha val="43137"/>
                    </a:srgbClr>
                  </a:outerShdw>
                </a:effectLst>
              </a:rPr>
              <a:t>)</a:t>
            </a:r>
          </a:p>
          <a:p>
            <a:pPr marL="0" indent="0" algn="ctr">
              <a:buNone/>
            </a:pPr>
            <a:r>
              <a:rPr lang="ar-EG" sz="3600" b="1" dirty="0">
                <a:solidFill>
                  <a:srgbClr val="002060"/>
                </a:solidFill>
                <a:effectLst>
                  <a:outerShdw blurRad="38100" dist="38100" dir="2700000" algn="tl">
                    <a:srgbClr val="000000">
                      <a:alpha val="43137"/>
                    </a:srgbClr>
                  </a:outerShdw>
                </a:effectLst>
              </a:rPr>
              <a:t>وعندما سُئِل أبو بكر الصديق - رضِي الله عنْه - عن الاستقامة قال: </a:t>
            </a:r>
            <a:r>
              <a:rPr lang="ar-EG" sz="3600" b="1" dirty="0">
                <a:solidFill>
                  <a:srgbClr val="0070C0"/>
                </a:solidFill>
                <a:effectLst>
                  <a:outerShdw blurRad="38100" dist="38100" dir="2700000" algn="tl">
                    <a:srgbClr val="000000">
                      <a:alpha val="43137"/>
                    </a:srgbClr>
                  </a:outerShdw>
                </a:effectLst>
              </a:rPr>
              <a:t>"ألاَّ تشركَ بالله شيئًا"؛ أي: لزوم التوحيد الخالص</a:t>
            </a:r>
            <a:r>
              <a:rPr lang="ar-EG" sz="3600" b="1" dirty="0" smtClean="0">
                <a:solidFill>
                  <a:srgbClr val="0070C0"/>
                </a:solidFill>
                <a:effectLst>
                  <a:outerShdw blurRad="38100" dist="38100" dir="2700000" algn="tl">
                    <a:srgbClr val="000000">
                      <a:alpha val="43137"/>
                    </a:srgbClr>
                  </a:outerShdw>
                </a:effectLst>
              </a:rPr>
              <a:t>.</a:t>
            </a: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144379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75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75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ssolve">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75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dissolve">
                                      <p:cBhvr>
                                        <p:cTn id="28" dur="75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dissolve">
                                      <p:cBhvr>
                                        <p:cTn id="33"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79600" y="1165225"/>
            <a:ext cx="7169150" cy="4351338"/>
          </a:xfrm>
        </p:spPr>
        <p:txBody>
          <a:bodyPr>
            <a:normAutofit/>
          </a:bodyPr>
          <a:lstStyle/>
          <a:p>
            <a:pPr marL="0" indent="0">
              <a:buNone/>
            </a:pPr>
            <a:r>
              <a:rPr lang="en-US" sz="3600" b="1" dirty="0">
                <a:effectLst>
                  <a:outerShdw blurRad="38100" dist="38100" dir="2700000" algn="tl">
                    <a:srgbClr val="000000">
                      <a:alpha val="43137"/>
                    </a:srgbClr>
                  </a:outerShdw>
                </a:effectLst>
              </a:rPr>
              <a:t/>
            </a:r>
            <a:br>
              <a:rPr lang="en-US" sz="3600" b="1" dirty="0">
                <a:effectLst>
                  <a:outerShdw blurRad="38100" dist="38100" dir="2700000" algn="tl">
                    <a:srgbClr val="000000">
                      <a:alpha val="43137"/>
                    </a:srgbClr>
                  </a:outerShdw>
                </a:effectLst>
              </a:rPr>
            </a:br>
            <a:r>
              <a:rPr lang="en-US" sz="3600" b="1" dirty="0">
                <a:effectLst>
                  <a:outerShdw blurRad="38100" dist="38100" dir="2700000" algn="tl">
                    <a:srgbClr val="000000">
                      <a:alpha val="43137"/>
                    </a:srgbClr>
                  </a:outerShdw>
                </a:effectLst>
              </a:rPr>
              <a:t> </a:t>
            </a:r>
            <a:r>
              <a:rPr lang="ar-SA" sz="3600" b="1" u="sng" dirty="0">
                <a:solidFill>
                  <a:srgbClr val="FF0000"/>
                </a:solidFill>
                <a:effectLst>
                  <a:outerShdw blurRad="38100" dist="38100" dir="2700000" algn="tl">
                    <a:srgbClr val="000000">
                      <a:alpha val="43137"/>
                    </a:srgbClr>
                  </a:outerShdw>
                </a:effectLst>
              </a:rPr>
              <a:t>قال الحافظ ابن رجب - رحمه الله</a:t>
            </a:r>
            <a:r>
              <a:rPr lang="en-US" sz="3600" b="1" u="sng" dirty="0">
                <a:solidFill>
                  <a:srgbClr val="FF0000"/>
                </a:solidFill>
                <a:effectLst>
                  <a:outerShdw blurRad="38100" dist="38100" dir="2700000" algn="tl">
                    <a:srgbClr val="000000">
                      <a:alpha val="43137"/>
                    </a:srgbClr>
                  </a:outerShdw>
                </a:effectLst>
              </a:rPr>
              <a:t> </a:t>
            </a:r>
            <a:r>
              <a:rPr lang="en-US" sz="3600" b="1" u="sng" dirty="0" smtClean="0">
                <a:solidFill>
                  <a:srgbClr val="FF0000"/>
                </a:solidFill>
                <a:effectLst>
                  <a:outerShdw blurRad="38100" dist="38100" dir="2700000" algn="tl">
                    <a:srgbClr val="000000">
                      <a:alpha val="43137"/>
                    </a:srgbClr>
                  </a:outerShdw>
                </a:effectLst>
              </a:rPr>
              <a:t>-:</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r>
              <a:rPr lang="en-US" sz="1050" b="1" dirty="0">
                <a:solidFill>
                  <a:srgbClr val="002060"/>
                </a:solidFill>
                <a:effectLst>
                  <a:outerShdw blurRad="38100" dist="38100" dir="2700000" algn="tl">
                    <a:srgbClr val="000000">
                      <a:alpha val="43137"/>
                    </a:srgbClr>
                  </a:outerShdw>
                </a:effectLst>
              </a:rPr>
              <a:t/>
            </a:r>
            <a:br>
              <a:rPr lang="en-US" sz="105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والاستقامة هي سلوك الصراط المستقيم، </a:t>
            </a:r>
            <a:r>
              <a:rPr lang="ar-SA" sz="3600" b="1" dirty="0" smtClean="0">
                <a:solidFill>
                  <a:srgbClr val="002060"/>
                </a:solidFill>
                <a:effectLst>
                  <a:outerShdw blurRad="38100" dist="38100" dir="2700000" algn="tl">
                    <a:srgbClr val="000000">
                      <a:alpha val="43137"/>
                    </a:srgbClr>
                  </a:outerShdw>
                </a:effectLst>
              </a:rPr>
              <a:t>وهو </a:t>
            </a:r>
            <a:r>
              <a:rPr lang="ar-SA" sz="3600" b="1" dirty="0">
                <a:solidFill>
                  <a:srgbClr val="002060"/>
                </a:solidFill>
                <a:effectLst>
                  <a:outerShdw blurRad="38100" dist="38100" dir="2700000" algn="tl">
                    <a:srgbClr val="000000">
                      <a:alpha val="43137"/>
                    </a:srgbClr>
                  </a:outerShdw>
                </a:effectLst>
              </a:rPr>
              <a:t>الدين القيِّم من غَير تعريج عنه يمنةً ولا يَسرةً، ويشمل ذلك: فعل الطاعات كلها الظاهرة والباطنة، وتَرْكَ المنهيات كلها كذلك، فصارت هذه الوصية جامعة لخصال الدين </a:t>
            </a:r>
            <a:r>
              <a:rPr lang="ar-SA" sz="3600" b="1" dirty="0" smtClean="0">
                <a:solidFill>
                  <a:srgbClr val="002060"/>
                </a:solidFill>
                <a:effectLst>
                  <a:outerShdw blurRad="38100" dist="38100" dir="2700000" algn="tl">
                    <a:srgbClr val="000000">
                      <a:alpha val="43137"/>
                    </a:srgbClr>
                  </a:outerShdw>
                </a:effectLst>
              </a:rPr>
              <a:t>كلها</a:t>
            </a:r>
            <a:r>
              <a:rPr lang="en-US" sz="3600" b="1" dirty="0">
                <a:solidFill>
                  <a:srgbClr val="002060"/>
                </a:solidFill>
                <a:effectLst>
                  <a:outerShdw blurRad="38100" dist="38100" dir="2700000" algn="tl">
                    <a:srgbClr val="000000">
                      <a:alpha val="43137"/>
                    </a:srgbClr>
                  </a:outerShdw>
                </a:effectLst>
              </a:rPr>
              <a:t> "</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58229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plus(in)">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7000" y="1685925"/>
            <a:ext cx="7747000" cy="4351338"/>
          </a:xfrm>
        </p:spPr>
        <p:txBody>
          <a:bodyPr>
            <a:normAutofit/>
          </a:bodyPr>
          <a:lstStyle/>
          <a:p>
            <a:pPr marL="0" indent="0">
              <a:buNone/>
            </a:pPr>
            <a:r>
              <a:rPr lang="ar-SA" sz="4000" b="1" dirty="0">
                <a:solidFill>
                  <a:srgbClr val="002060"/>
                </a:solidFill>
                <a:effectLst>
                  <a:outerShdw blurRad="38100" dist="38100" dir="2700000" algn="tl">
                    <a:srgbClr val="000000">
                      <a:alpha val="43137"/>
                    </a:srgbClr>
                  </a:outerShdw>
                </a:effectLst>
              </a:rPr>
              <a:t>فالاستقامة تعصم صاحبها ـ بإذن الله عز وجل ـ من الوقوع في المعاصي والزلل وسفاسف الأمور والتكاسل عن </a:t>
            </a:r>
            <a:r>
              <a:rPr lang="ar-SA" sz="4000" b="1" dirty="0" smtClean="0">
                <a:solidFill>
                  <a:srgbClr val="002060"/>
                </a:solidFill>
                <a:effectLst>
                  <a:outerShdw blurRad="38100" dist="38100" dir="2700000" algn="tl">
                    <a:srgbClr val="000000">
                      <a:alpha val="43137"/>
                    </a:srgbClr>
                  </a:outerShdw>
                </a:effectLst>
              </a:rPr>
              <a:t>الطاعات.</a:t>
            </a:r>
            <a:endParaRPr lang="en-US" sz="4000" b="1" dirty="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فتحفزه وتدفعه إلى أن يكون" دائما في طاعة الله سبحانه" .. فيوفق لحسن </a:t>
            </a:r>
            <a:r>
              <a:rPr lang="ar-SA" sz="4000" b="1" dirty="0" smtClean="0">
                <a:solidFill>
                  <a:srgbClr val="002060"/>
                </a:solidFill>
                <a:effectLst>
                  <a:outerShdw blurRad="38100" dist="38100" dir="2700000" algn="tl">
                    <a:srgbClr val="000000">
                      <a:alpha val="43137"/>
                    </a:srgbClr>
                  </a:outerShdw>
                </a:effectLst>
              </a:rPr>
              <a:t>الخاتمة</a:t>
            </a:r>
            <a:r>
              <a:rPr lang="en-US" sz="4000" b="1" dirty="0" smtClean="0">
                <a:solidFill>
                  <a:srgbClr val="002060"/>
                </a:solidFill>
                <a:effectLst>
                  <a:outerShdw blurRad="38100" dist="38100" dir="2700000" algn="tl">
                    <a:srgbClr val="000000">
                      <a:alpha val="43137"/>
                    </a:srgbClr>
                  </a:outerShdw>
                </a:effectLst>
              </a:rPr>
              <a:t>..</a:t>
            </a: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654709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164477"/>
            <a:ext cx="7886700" cy="5807075"/>
          </a:xfrm>
        </p:spPr>
        <p:txBody>
          <a:bodyPr>
            <a:noAutofit/>
          </a:bodyPr>
          <a:lstStyle/>
          <a:p>
            <a:pPr marL="0" indent="0">
              <a:buNone/>
            </a:pPr>
            <a:r>
              <a:rPr lang="ar-SA" sz="3600" b="1" u="sng" dirty="0">
                <a:solidFill>
                  <a:srgbClr val="C00000"/>
                </a:solidFill>
                <a:effectLst>
                  <a:outerShdw blurRad="38100" dist="38100" dir="2700000" algn="tl">
                    <a:srgbClr val="000000">
                      <a:alpha val="43137"/>
                    </a:srgbClr>
                  </a:outerShdw>
                </a:effectLst>
              </a:rPr>
              <a:t>ها هو أبو سفيان لما حضرته الوفاة قال: </a:t>
            </a:r>
            <a:endParaRPr lang="en-US" sz="3600" b="1" u="sng"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لا تَبكوا عليَّ، فإني لم أتنطَّف بخطيئة منذ أسلمتُ" </a:t>
            </a:r>
            <a:r>
              <a:rPr lang="en-US" sz="3600" b="1" dirty="0" smtClean="0">
                <a:solidFill>
                  <a:srgbClr val="00B050"/>
                </a:solidFill>
                <a:effectLst>
                  <a:outerShdw blurRad="38100" dist="38100" dir="2700000" algn="tl">
                    <a:srgbClr val="000000">
                      <a:alpha val="43137"/>
                    </a:srgbClr>
                  </a:outerShdw>
                </a:effectLst>
              </a:rPr>
              <a:t>* </a:t>
            </a:r>
            <a:r>
              <a:rPr lang="ar-SA" sz="3600" b="1" dirty="0" smtClean="0">
                <a:solidFill>
                  <a:srgbClr val="00B050"/>
                </a:solidFill>
                <a:effectLst>
                  <a:outerShdw blurRad="38100" dist="38100" dir="2700000" algn="tl">
                    <a:srgbClr val="000000">
                      <a:alpha val="43137"/>
                    </a:srgbClr>
                  </a:outerShdw>
                </a:effectLst>
              </a:rPr>
              <a:t>لم </a:t>
            </a:r>
            <a:r>
              <a:rPr lang="ar-SA" sz="3600" b="1" dirty="0">
                <a:solidFill>
                  <a:srgbClr val="00B050"/>
                </a:solidFill>
                <a:effectLst>
                  <a:outerShdw blurRad="38100" dist="38100" dir="2700000" algn="tl">
                    <a:srgbClr val="000000">
                      <a:alpha val="43137"/>
                    </a:srgbClr>
                  </a:outerShdw>
                </a:effectLst>
              </a:rPr>
              <a:t>أتنطَّف: أي: لم أتلطَّخْ</a:t>
            </a:r>
            <a:r>
              <a:rPr lang="en-US" sz="3600" b="1" dirty="0">
                <a:solidFill>
                  <a:srgbClr val="00B050"/>
                </a:solidFill>
                <a:effectLst>
                  <a:outerShdw blurRad="38100" dist="38100" dir="2700000" algn="tl">
                    <a:srgbClr val="000000">
                      <a:alpha val="43137"/>
                    </a:srgbClr>
                  </a:outerShdw>
                </a:effectLst>
              </a:rPr>
              <a:t> .</a:t>
            </a:r>
            <a:br>
              <a:rPr lang="en-US" sz="3600" b="1" dirty="0">
                <a:solidFill>
                  <a:srgbClr val="00B050"/>
                </a:solidFill>
                <a:effectLst>
                  <a:outerShdw blurRad="38100" dist="38100" dir="2700000" algn="tl">
                    <a:srgbClr val="000000">
                      <a:alpha val="43137"/>
                    </a:srgbClr>
                  </a:outerShdw>
                </a:effectLst>
              </a:rPr>
            </a:br>
            <a:endParaRPr lang="ar-EG" sz="1400" b="1" dirty="0" smtClean="0">
              <a:solidFill>
                <a:srgbClr val="002060"/>
              </a:solidFill>
              <a:effectLst>
                <a:outerShdw blurRad="38100" dist="38100" dir="2700000" algn="tl">
                  <a:srgbClr val="000000">
                    <a:alpha val="43137"/>
                  </a:srgbClr>
                </a:outerShdw>
              </a:effectLst>
            </a:endParaRPr>
          </a:p>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u="sng" dirty="0">
                <a:solidFill>
                  <a:srgbClr val="C00000"/>
                </a:solidFill>
                <a:effectLst>
                  <a:outerShdw blurRad="38100" dist="38100" dir="2700000" algn="tl">
                    <a:srgbClr val="000000">
                      <a:alpha val="43137"/>
                    </a:srgbClr>
                  </a:outerShdw>
                </a:effectLst>
              </a:rPr>
              <a:t>وقال ابن قُدامة عن العماد المقدسي</a:t>
            </a:r>
            <a:r>
              <a:rPr lang="en-US" sz="3600" b="1" u="sng" dirty="0">
                <a:solidFill>
                  <a:srgbClr val="C00000"/>
                </a:solidFill>
                <a:effectLst>
                  <a:outerShdw blurRad="38100" dist="38100" dir="2700000" algn="tl">
                    <a:srgbClr val="000000">
                      <a:alpha val="43137"/>
                    </a:srgbClr>
                  </a:outerShdw>
                </a:effectLst>
              </a:rPr>
              <a:t>:</a:t>
            </a:r>
            <a:br>
              <a:rPr lang="en-US" sz="3600" b="1" u="sng" dirty="0">
                <a:solidFill>
                  <a:srgbClr val="C0000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مِن عمري أعرفه، ما عرفتُ أنه عصى الله معصية، فلما جاءه الموت، جعل يقول: يا حيُّ يا قيُّوم، لا إله إلا الله، برحمتك أستغيث، واستقبل القبلة وتشهَّد</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r>
              <a:rPr lang="en-US" sz="2400" b="1" dirty="0">
                <a:solidFill>
                  <a:srgbClr val="002060"/>
                </a:solidFill>
                <a:effectLst>
                  <a:outerShdw blurRad="38100" dist="38100" dir="2700000" algn="tl">
                    <a:srgbClr val="000000">
                      <a:alpha val="43137"/>
                    </a:srgbClr>
                  </a:outerShdw>
                </a:effectLst>
              </a:rPr>
              <a:t/>
            </a:r>
            <a:br>
              <a:rPr lang="en-US" sz="24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0070C0"/>
                </a:solidFill>
                <a:effectLst>
                  <a:outerShdw blurRad="38100" dist="38100" dir="2700000" algn="tl">
                    <a:srgbClr val="000000">
                      <a:alpha val="43137"/>
                    </a:srgbClr>
                  </a:outerShdw>
                </a:effectLst>
              </a:rPr>
              <a:t>لله دَرُّهُم ! استقاموا على دين الله، فوجدوا حلاوةَ الإيمان وثمرة العبادة بحسن خاتمة</a:t>
            </a:r>
            <a:r>
              <a:rPr lang="en-US" sz="3600" b="1" dirty="0">
                <a:solidFill>
                  <a:srgbClr val="0070C0"/>
                </a:solidFill>
                <a:effectLst>
                  <a:outerShdw blurRad="38100" dist="38100" dir="2700000" algn="tl">
                    <a:srgbClr val="000000">
                      <a:alpha val="43137"/>
                    </a:srgbClr>
                  </a:outerShdw>
                </a:effectLst>
              </a:rPr>
              <a:t> .</a:t>
            </a:r>
            <a:br>
              <a:rPr lang="en-US" sz="3600" b="1" dirty="0">
                <a:solidFill>
                  <a:srgbClr val="0070C0"/>
                </a:solidFill>
                <a:effectLst>
                  <a:outerShdw blurRad="38100" dist="38100" dir="2700000" algn="tl">
                    <a:srgbClr val="000000">
                      <a:alpha val="43137"/>
                    </a:srgbClr>
                  </a:outerShdw>
                </a:effectLst>
              </a:rPr>
            </a:b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896635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74800" y="1197162"/>
            <a:ext cx="7569200" cy="4351338"/>
          </a:xfrm>
        </p:spPr>
        <p:txBody>
          <a:bodyPr>
            <a:noAutofit/>
          </a:bodyPr>
          <a:lstStyle/>
          <a:p>
            <a:pPr marL="0" indent="0">
              <a:buNone/>
            </a:pPr>
            <a:r>
              <a:rPr lang="ar-SA" sz="3000" b="1" dirty="0">
                <a:solidFill>
                  <a:srgbClr val="C00000"/>
                </a:solidFill>
                <a:effectLst>
                  <a:outerShdw blurRad="38100" dist="38100" dir="2700000" algn="tl">
                    <a:srgbClr val="000000">
                      <a:alpha val="43137"/>
                    </a:srgbClr>
                  </a:outerShdw>
                </a:effectLst>
              </a:rPr>
              <a:t>وهم الذين تتنزَّل عليهم الملائكةُ </a:t>
            </a:r>
            <a:r>
              <a:rPr lang="ar-SA" sz="3000" b="1" dirty="0" smtClean="0">
                <a:solidFill>
                  <a:srgbClr val="C00000"/>
                </a:solidFill>
                <a:effectLst>
                  <a:outerShdw blurRad="38100" dist="38100" dir="2700000" algn="tl">
                    <a:srgbClr val="000000">
                      <a:alpha val="43137"/>
                    </a:srgbClr>
                  </a:outerShdw>
                </a:effectLst>
              </a:rPr>
              <a:t>عند</a:t>
            </a:r>
            <a:endParaRPr lang="ar-EG" sz="3000" b="1"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C00000"/>
                </a:solidFill>
                <a:effectLst>
                  <a:outerShdw blurRad="38100" dist="38100" dir="2700000" algn="tl">
                    <a:srgbClr val="000000">
                      <a:alpha val="43137"/>
                    </a:srgbClr>
                  </a:outerShdw>
                </a:effectLst>
              </a:rPr>
              <a:t>الموت</a:t>
            </a:r>
            <a:r>
              <a:rPr lang="ar-SA" sz="3000" b="1" dirty="0">
                <a:solidFill>
                  <a:srgbClr val="C00000"/>
                </a:solidFill>
                <a:effectLst>
                  <a:outerShdw blurRad="38100" dist="38100" dir="2700000" algn="tl">
                    <a:srgbClr val="000000">
                      <a:alpha val="43137"/>
                    </a:srgbClr>
                  </a:outerShdw>
                </a:effectLst>
              </a:rPr>
              <a:t>؛ لتُبشرهم بجَنَّة الرَّحمن التي فيها </a:t>
            </a:r>
            <a:endParaRPr lang="ar-EG" sz="3000" b="1"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C00000"/>
                </a:solidFill>
                <a:effectLst>
                  <a:outerShdw blurRad="38100" dist="38100" dir="2700000" algn="tl">
                    <a:srgbClr val="000000">
                      <a:alpha val="43137"/>
                    </a:srgbClr>
                  </a:outerShdw>
                </a:effectLst>
              </a:rPr>
              <a:t>ما </a:t>
            </a:r>
            <a:r>
              <a:rPr lang="ar-SA" sz="3000" b="1" dirty="0">
                <a:solidFill>
                  <a:srgbClr val="C00000"/>
                </a:solidFill>
                <a:effectLst>
                  <a:outerShdw blurRad="38100" dist="38100" dir="2700000" algn="tl">
                    <a:srgbClr val="000000">
                      <a:alpha val="43137"/>
                    </a:srgbClr>
                  </a:outerShdw>
                </a:effectLst>
              </a:rPr>
              <a:t>لا عينٌ رأت، ولا أذنٌ سمعت، </a:t>
            </a:r>
            <a:r>
              <a:rPr lang="ar-SA" sz="3000" b="1" dirty="0" smtClean="0">
                <a:solidFill>
                  <a:srgbClr val="C00000"/>
                </a:solidFill>
                <a:effectLst>
                  <a:outerShdw blurRad="38100" dist="38100" dir="2700000" algn="tl">
                    <a:srgbClr val="000000">
                      <a:alpha val="43137"/>
                    </a:srgbClr>
                  </a:outerShdw>
                </a:effectLst>
              </a:rPr>
              <a:t>ولا </a:t>
            </a:r>
            <a:r>
              <a:rPr lang="ar-SA" sz="3000" b="1" dirty="0">
                <a:solidFill>
                  <a:srgbClr val="C00000"/>
                </a:solidFill>
                <a:effectLst>
                  <a:outerShdw blurRad="38100" dist="38100" dir="2700000" algn="tl">
                    <a:srgbClr val="000000">
                      <a:alpha val="43137"/>
                    </a:srgbClr>
                  </a:outerShdw>
                </a:effectLst>
              </a:rPr>
              <a:t>خطرَ على قلب بشر</a:t>
            </a:r>
            <a:r>
              <a:rPr lang="en-US" sz="3000" b="1" dirty="0">
                <a:solidFill>
                  <a:srgbClr val="C00000"/>
                </a:solidFill>
                <a:effectLst>
                  <a:outerShdw blurRad="38100" dist="38100" dir="2700000" algn="tl">
                    <a:srgbClr val="000000">
                      <a:alpha val="43137"/>
                    </a:srgbClr>
                  </a:outerShdw>
                </a:effectLst>
              </a:rPr>
              <a:t>.</a:t>
            </a:r>
            <a:r>
              <a:rPr lang="en-US" sz="3000" b="1" dirty="0">
                <a:effectLst>
                  <a:outerShdw blurRad="38100" dist="38100" dir="2700000" algn="tl">
                    <a:srgbClr val="000000">
                      <a:alpha val="43137"/>
                    </a:srgbClr>
                  </a:outerShdw>
                </a:effectLst>
              </a:rPr>
              <a:t/>
            </a:r>
            <a:br>
              <a:rPr lang="en-US" sz="3000" b="1" dirty="0">
                <a:effectLst>
                  <a:outerShdw blurRad="38100" dist="38100" dir="2700000" algn="tl">
                    <a:srgbClr val="000000">
                      <a:alpha val="43137"/>
                    </a:srgbClr>
                  </a:outerShdw>
                </a:effectLst>
              </a:rPr>
            </a:br>
            <a:endParaRPr lang="ar-EG" sz="3000" b="1" dirty="0" smtClean="0">
              <a:effectLst>
                <a:outerShdw blurRad="38100" dist="38100" dir="2700000" algn="tl">
                  <a:srgbClr val="000000">
                    <a:alpha val="43137"/>
                  </a:srgbClr>
                </a:outerShdw>
              </a:effectLst>
            </a:endParaRPr>
          </a:p>
          <a:p>
            <a:pPr marL="0" indent="0">
              <a:buNone/>
            </a:pPr>
            <a:r>
              <a:rPr lang="en-US" sz="3000" b="1" dirty="0" smtClean="0">
                <a:effectLst>
                  <a:outerShdw blurRad="38100" dist="38100" dir="2700000" algn="tl">
                    <a:srgbClr val="000000">
                      <a:alpha val="43137"/>
                    </a:srgbClr>
                  </a:outerShdw>
                </a:effectLst>
              </a:rPr>
              <a:t/>
            </a:r>
            <a:br>
              <a:rPr lang="en-US" sz="3000" b="1" dirty="0" smtClean="0">
                <a:effectLst>
                  <a:outerShdw blurRad="38100" dist="38100" dir="2700000" algn="tl">
                    <a:srgbClr val="000000">
                      <a:alpha val="43137"/>
                    </a:srgbClr>
                  </a:outerShdw>
                </a:effectLst>
              </a:rPr>
            </a:br>
            <a:r>
              <a:rPr lang="en-US" sz="3000" b="1" dirty="0" smtClean="0">
                <a:effectLst>
                  <a:outerShdw blurRad="38100" dist="38100" dir="2700000" algn="tl">
                    <a:srgbClr val="000000">
                      <a:alpha val="43137"/>
                    </a:srgbClr>
                  </a:outerShdw>
                </a:effectLst>
              </a:rPr>
              <a:t> </a:t>
            </a:r>
            <a:r>
              <a:rPr lang="ar-SA" sz="3000" b="1" dirty="0" smtClean="0">
                <a:solidFill>
                  <a:srgbClr val="002060"/>
                </a:solidFill>
                <a:effectLst>
                  <a:outerShdw blurRad="38100" dist="38100" dir="2700000" algn="tl">
                    <a:srgbClr val="000000">
                      <a:alpha val="43137"/>
                    </a:srgbClr>
                  </a:outerShdw>
                </a:effectLst>
              </a:rPr>
              <a:t>قال تعالى: ﴿ إِنَّ الَّذِينَ قَالُوا رَبُّنَا اللَّهُ ثُمَّ اسْتَقَامُوا تَتَنَزَّلُ عَلَيْهِمُ الْمَلَائِكَةُ أَلَّا تَخَافُوا وَلَا تَحْزَنُوا وَأَبْشِرُوا بِالْجَنَّةِ الَّتِي كُنْتُمْ تُوعَدُونَ * نَحْنُ أَوْلِيَاؤُكُمْ فِي الْحَيَاةِ الدُّنْيَا وَفِي الْآخِرَةِ وَلَكُمْ فِيهَا مَا تَشْتَهِي أَنْفُسُكُمْ وَلَكُمْ فِيهَا مَا تَدَّعُونَ * نُزُلًا مِنْ غَفُورٍ رَحِيمٍ ﴾ [فصلت: 30 – 32</a:t>
            </a:r>
            <a:r>
              <a:rPr lang="en-US" sz="3000" b="1" dirty="0" smtClean="0">
                <a:solidFill>
                  <a:srgbClr val="002060"/>
                </a:solidFill>
                <a:effectLst>
                  <a:outerShdw blurRad="38100" dist="38100" dir="2700000" algn="tl">
                    <a:srgbClr val="000000">
                      <a:alpha val="43137"/>
                    </a:srgbClr>
                  </a:outerShdw>
                </a:effectLst>
              </a:rPr>
              <a:t>[</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smtClean="0">
                <a:solidFill>
                  <a:srgbClr val="002060"/>
                </a:solidFill>
                <a:effectLst>
                  <a:outerShdw blurRad="38100" dist="38100" dir="2700000" algn="tl">
                    <a:srgbClr val="000000">
                      <a:alpha val="43137"/>
                    </a:srgbClr>
                  </a:outerShdw>
                </a:effectLst>
              </a:rPr>
              <a:t/>
            </a:r>
            <a:br>
              <a:rPr lang="en-US" sz="3000" b="1" dirty="0" smtClean="0">
                <a:solidFill>
                  <a:srgbClr val="002060"/>
                </a:solidFill>
                <a:effectLst>
                  <a:outerShdw blurRad="38100" dist="38100" dir="2700000" algn="tl">
                    <a:srgbClr val="000000">
                      <a:alpha val="43137"/>
                    </a:srgbClr>
                  </a:outerShdw>
                </a:effectLst>
              </a:rPr>
            </a:br>
            <a:r>
              <a:rPr lang="en-US" sz="3000" b="1" dirty="0" smtClean="0">
                <a:effectLst>
                  <a:outerShdw blurRad="38100" dist="38100" dir="2700000" algn="tl">
                    <a:srgbClr val="000000">
                      <a:alpha val="43137"/>
                    </a:srgbClr>
                  </a:outerShdw>
                </a:effectLst>
              </a:rPr>
              <a:t> </a:t>
            </a:r>
            <a:r>
              <a:rPr lang="ar-SA" sz="3000" b="1" dirty="0" smtClean="0">
                <a:solidFill>
                  <a:srgbClr val="FF0000"/>
                </a:solidFill>
                <a:effectLst>
                  <a:outerShdw blurRad="38100" dist="38100" dir="2700000" algn="tl">
                    <a:srgbClr val="000000">
                      <a:alpha val="43137"/>
                    </a:srgbClr>
                  </a:outerShdw>
                </a:effectLst>
              </a:rPr>
              <a:t>فهنيئا لهم بشرى الملائكة بحسن الخاتمة والجنة</a:t>
            </a:r>
            <a:r>
              <a:rPr lang="en-US" sz="3000" b="1" dirty="0" smtClean="0">
                <a:solidFill>
                  <a:srgbClr val="FF0000"/>
                </a:solidFill>
                <a:effectLst>
                  <a:outerShdw blurRad="38100" dist="38100" dir="2700000" algn="tl">
                    <a:srgbClr val="000000">
                      <a:alpha val="43137"/>
                    </a:srgbClr>
                  </a:outerShdw>
                </a:effectLst>
              </a:rPr>
              <a:t>..</a:t>
            </a:r>
            <a:br>
              <a:rPr lang="en-US" sz="3000" b="1" dirty="0" smtClean="0">
                <a:solidFill>
                  <a:srgbClr val="FF0000"/>
                </a:solidFill>
                <a:effectLst>
                  <a:outerShdw blurRad="38100" dist="38100" dir="2700000" algn="tl">
                    <a:srgbClr val="000000">
                      <a:alpha val="43137"/>
                    </a:srgbClr>
                  </a:outerShdw>
                </a:effectLst>
              </a:rPr>
            </a:br>
            <a:endParaRPr lang="ar-EG" sz="30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790017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75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71440"/>
            <a:ext cx="9144000" cy="3115119"/>
          </a:xfrm>
          <a:prstGeom prst="rect">
            <a:avLst/>
          </a:prstGeom>
          <a:solidFill>
            <a:schemeClr val="bg1"/>
          </a:solidFill>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6472427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352424"/>
            <a:ext cx="7886700" cy="6670675"/>
          </a:xfrm>
        </p:spPr>
        <p:txBody>
          <a:bodyPr>
            <a:noAutofit/>
          </a:bodyPr>
          <a:lstStyle/>
          <a:p>
            <a:pPr marL="0" indent="0">
              <a:buNone/>
            </a:pPr>
            <a:r>
              <a:rPr lang="ar-SA" sz="3600" b="1" u="sng" dirty="0" smtClean="0">
                <a:solidFill>
                  <a:srgbClr val="C00000"/>
                </a:solidFill>
                <a:effectLst>
                  <a:outerShdw blurRad="38100" dist="38100" dir="2700000" algn="tl">
                    <a:srgbClr val="000000">
                      <a:alpha val="43137"/>
                    </a:srgbClr>
                  </a:outerShdw>
                </a:effectLst>
              </a:rPr>
              <a:t>ومن </a:t>
            </a:r>
            <a:r>
              <a:rPr lang="ar-SA" sz="3600" b="1" u="sng" dirty="0">
                <a:solidFill>
                  <a:srgbClr val="C00000"/>
                </a:solidFill>
                <a:effectLst>
                  <a:outerShdw blurRad="38100" dist="38100" dir="2700000" algn="tl">
                    <a:srgbClr val="000000">
                      <a:alpha val="43137"/>
                    </a:srgbClr>
                  </a:outerShdw>
                </a:effectLst>
              </a:rPr>
              <a:t>أعظم </a:t>
            </a:r>
            <a:r>
              <a:rPr lang="ar-SA" sz="3600" b="1" u="sng" dirty="0" smtClean="0">
                <a:solidFill>
                  <a:srgbClr val="C00000"/>
                </a:solidFill>
                <a:effectLst>
                  <a:outerShdw blurRad="38100" dist="38100" dir="2700000" algn="tl">
                    <a:srgbClr val="000000">
                      <a:alpha val="43137"/>
                    </a:srgbClr>
                  </a:outerShdw>
                </a:effectLst>
              </a:rPr>
              <a:t>أسبابها</a:t>
            </a:r>
            <a:r>
              <a:rPr lang="en-US" sz="3600" b="1" u="sng" dirty="0" smtClean="0">
                <a:solidFill>
                  <a:srgbClr val="C00000"/>
                </a:solidFill>
                <a:effectLst>
                  <a:outerShdw blurRad="38100" dist="38100" dir="2700000" algn="tl">
                    <a:srgbClr val="000000">
                      <a:alpha val="43137"/>
                    </a:srgbClr>
                  </a:outerShdw>
                </a:effectLst>
              </a:rPr>
              <a:t>:</a:t>
            </a: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70C0"/>
                </a:solidFill>
                <a:effectLst>
                  <a:outerShdw blurRad="38100" dist="38100" dir="2700000" algn="tl">
                    <a:srgbClr val="000000">
                      <a:alpha val="43137"/>
                    </a:srgbClr>
                  </a:outerShdw>
                </a:effectLst>
              </a:rPr>
              <a:t>المحافظةُ على الصلوات</a:t>
            </a:r>
            <a:r>
              <a:rPr lang="en-US" sz="3600" b="1" dirty="0">
                <a:solidFill>
                  <a:srgbClr val="0070C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FF0000"/>
                </a:solidFill>
                <a:effectLst>
                  <a:outerShdw blurRad="38100" dist="38100" dir="2700000" algn="tl">
                    <a:srgbClr val="000000">
                      <a:alpha val="43137"/>
                    </a:srgbClr>
                  </a:outerShdw>
                </a:effectLst>
              </a:rPr>
              <a:t>ففي </a:t>
            </a:r>
            <a:r>
              <a:rPr lang="ar-SA" sz="3600" b="1" dirty="0" smtClean="0">
                <a:solidFill>
                  <a:srgbClr val="FF0000"/>
                </a:solidFill>
                <a:effectLst>
                  <a:outerShdw blurRad="38100" dist="38100" dir="2700000" algn="tl">
                    <a:srgbClr val="000000">
                      <a:alpha val="43137"/>
                    </a:srgbClr>
                  </a:outerShdw>
                </a:effectLst>
              </a:rPr>
              <a:t>الحديث: </a:t>
            </a:r>
            <a:r>
              <a:rPr lang="ar-SA" sz="3600" b="1" dirty="0" smtClean="0">
                <a:solidFill>
                  <a:srgbClr val="002060"/>
                </a:solidFill>
                <a:effectLst>
                  <a:outerShdw blurRad="38100" dist="38100" dir="2700000" algn="tl">
                    <a:srgbClr val="000000">
                      <a:alpha val="43137"/>
                    </a:srgbClr>
                  </a:outerShdw>
                </a:effectLst>
              </a:rPr>
              <a:t>(مَنْ </a:t>
            </a:r>
            <a:r>
              <a:rPr lang="ar-SA" sz="3600" b="1" dirty="0">
                <a:solidFill>
                  <a:srgbClr val="002060"/>
                </a:solidFill>
                <a:effectLst>
                  <a:outerShdw blurRad="38100" dist="38100" dir="2700000" algn="tl">
                    <a:srgbClr val="000000">
                      <a:alpha val="43137"/>
                    </a:srgbClr>
                  </a:outerShdw>
                </a:effectLst>
              </a:rPr>
              <a:t>صلَّى البَرْدَيْن دخل </a:t>
            </a:r>
            <a:r>
              <a:rPr lang="ar-SA" sz="3600" b="1" dirty="0" smtClean="0">
                <a:solidFill>
                  <a:srgbClr val="002060"/>
                </a:solidFill>
                <a:effectLst>
                  <a:outerShdw blurRad="38100" dist="38100" dir="2700000" algn="tl">
                    <a:srgbClr val="000000">
                      <a:alpha val="43137"/>
                    </a:srgbClr>
                  </a:outerShdw>
                </a:effectLst>
              </a:rPr>
              <a:t>الجنة)</a:t>
            </a:r>
            <a:r>
              <a:rPr lang="en-US" b="1" dirty="0">
                <a:solidFill>
                  <a:srgbClr val="002060"/>
                </a:solidFill>
                <a:effectLst>
                  <a:outerShdw blurRad="38100" dist="38100" dir="2700000" algn="tl">
                    <a:srgbClr val="000000">
                      <a:alpha val="43137"/>
                    </a:srgbClr>
                  </a:outerShdw>
                </a:effectLst>
              </a:rPr>
              <a:t/>
            </a:r>
            <a:br>
              <a:rPr lang="en-US" b="1" dirty="0">
                <a:solidFill>
                  <a:srgbClr val="002060"/>
                </a:solidFill>
                <a:effectLst>
                  <a:outerShdw blurRad="38100" dist="38100" dir="2700000" algn="tl">
                    <a:srgbClr val="000000">
                      <a:alpha val="43137"/>
                    </a:srgbClr>
                  </a:outerShdw>
                </a:effectLst>
              </a:rPr>
            </a:br>
            <a:r>
              <a:rPr lang="en-US" sz="3200" b="1" dirty="0">
                <a:solidFill>
                  <a:srgbClr val="00B050"/>
                </a:solidFill>
                <a:effectLst>
                  <a:outerShdw blurRad="38100" dist="38100" dir="2700000" algn="tl">
                    <a:srgbClr val="000000">
                      <a:alpha val="43137"/>
                    </a:srgbClr>
                  </a:outerShdw>
                </a:effectLst>
              </a:rPr>
              <a:t> </a:t>
            </a:r>
            <a:r>
              <a:rPr lang="ar-SA" sz="3200" b="1" dirty="0">
                <a:solidFill>
                  <a:srgbClr val="00B050"/>
                </a:solidFill>
                <a:effectLst>
                  <a:outerShdw blurRad="38100" dist="38100" dir="2700000" algn="tl">
                    <a:srgbClr val="000000">
                      <a:alpha val="43137"/>
                    </a:srgbClr>
                  </a:outerShdw>
                </a:effectLst>
              </a:rPr>
              <a:t>والبَرْدان هما: الفجر </a:t>
            </a:r>
            <a:r>
              <a:rPr lang="ar-SA" sz="3200" b="1" dirty="0" smtClean="0">
                <a:solidFill>
                  <a:srgbClr val="00B050"/>
                </a:solidFill>
                <a:effectLst>
                  <a:outerShdw blurRad="38100" dist="38100" dir="2700000" algn="tl">
                    <a:srgbClr val="000000">
                      <a:alpha val="43137"/>
                    </a:srgbClr>
                  </a:outerShdw>
                </a:effectLst>
              </a:rPr>
              <a:t>والعصر</a:t>
            </a:r>
            <a:endParaRPr lang="ar-EG" sz="3200" b="1" dirty="0" smtClean="0">
              <a:solidFill>
                <a:srgbClr val="00B050"/>
              </a:solidFill>
              <a:effectLst>
                <a:outerShdw blurRad="38100" dist="38100" dir="2700000" algn="tl">
                  <a:srgbClr val="000000">
                    <a:alpha val="43137"/>
                  </a:srgbClr>
                </a:outerShdw>
              </a:effectLst>
            </a:endParaRPr>
          </a:p>
          <a:p>
            <a:pPr marL="0" indent="0">
              <a:buNone/>
            </a:pPr>
            <a:r>
              <a:rPr lang="en-US" sz="800" b="1" dirty="0">
                <a:solidFill>
                  <a:srgbClr val="002060"/>
                </a:solidFill>
                <a:effectLst>
                  <a:outerShdw blurRad="38100" dist="38100" dir="2700000" algn="tl">
                    <a:srgbClr val="000000">
                      <a:alpha val="43137"/>
                    </a:srgbClr>
                  </a:outerShdw>
                </a:effectLst>
              </a:rPr>
              <a:t/>
            </a:r>
            <a:br>
              <a:rPr lang="en-US" sz="8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ومَنْ </a:t>
            </a:r>
            <a:r>
              <a:rPr lang="ar-SA" sz="3600" b="1" dirty="0">
                <a:solidFill>
                  <a:srgbClr val="002060"/>
                </a:solidFill>
                <a:effectLst>
                  <a:outerShdw blurRad="38100" dist="38100" dir="2700000" algn="tl">
                    <a:srgbClr val="000000">
                      <a:alpha val="43137"/>
                    </a:srgbClr>
                  </a:outerShdw>
                </a:effectLst>
              </a:rPr>
              <a:t>داوم عليهما وصلاَّهما؛ فهو بالقيام بغيرهما من الصَّلوات أولى</a:t>
            </a:r>
            <a:r>
              <a:rPr lang="en-US"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en-US" sz="800" b="1" dirty="0">
                <a:solidFill>
                  <a:srgbClr val="002060"/>
                </a:solidFill>
                <a:effectLst>
                  <a:outerShdw blurRad="38100" dist="38100" dir="2700000" algn="tl">
                    <a:srgbClr val="000000">
                      <a:alpha val="43137"/>
                    </a:srgbClr>
                  </a:outerShdw>
                </a:effectLst>
              </a:rPr>
              <a:t/>
            </a:r>
            <a:br>
              <a:rPr lang="en-US" sz="8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C00000"/>
                </a:solidFill>
                <a:effectLst>
                  <a:outerShdw blurRad="38100" dist="38100" dir="2700000" algn="tl">
                    <a:srgbClr val="000000">
                      <a:alpha val="43137"/>
                    </a:srgbClr>
                  </a:outerShdw>
                </a:effectLst>
              </a:rPr>
              <a:t>وفي "مسند الإمام أحمد" عن النبي - صلى الله عليه وسلم - قال</a:t>
            </a:r>
            <a:r>
              <a:rPr lang="ar-SA" sz="3600" b="1" dirty="0" smtClean="0">
                <a:solidFill>
                  <a:srgbClr val="C00000"/>
                </a:solidFill>
                <a:effectLst>
                  <a:outerShdw blurRad="38100" dist="38100" dir="2700000" algn="tl">
                    <a:srgbClr val="000000">
                      <a:alpha val="43137"/>
                    </a:srgbClr>
                  </a:outerShdw>
                </a:effectLst>
              </a:rPr>
              <a:t>:</a:t>
            </a:r>
            <a:endParaRPr lang="ar-EG" sz="3600" b="1"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C0000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(استقيموا </a:t>
            </a:r>
            <a:r>
              <a:rPr lang="ar-SA" sz="3600" b="1" dirty="0">
                <a:solidFill>
                  <a:srgbClr val="002060"/>
                </a:solidFill>
                <a:effectLst>
                  <a:outerShdw blurRad="38100" dist="38100" dir="2700000" algn="tl">
                    <a:srgbClr val="000000">
                      <a:alpha val="43137"/>
                    </a:srgbClr>
                  </a:outerShdw>
                </a:effectLst>
              </a:rPr>
              <a:t>ولن تُحصوا، واعلموا أن خيرَ أعمالِكم الصَّلاةُ، ولا يحافظ على الوُضوء إلا </a:t>
            </a:r>
            <a:r>
              <a:rPr lang="ar-SA" sz="3600" b="1" dirty="0" smtClean="0">
                <a:solidFill>
                  <a:srgbClr val="002060"/>
                </a:solidFill>
                <a:effectLst>
                  <a:outerShdw blurRad="38100" dist="38100" dir="2700000" algn="tl">
                    <a:srgbClr val="000000">
                      <a:alpha val="43137"/>
                    </a:srgbClr>
                  </a:outerShdw>
                </a:effectLst>
              </a:rPr>
              <a:t>مُؤمنٌ</a:t>
            </a:r>
            <a:r>
              <a:rPr lang="en-US" sz="3600" b="1" dirty="0" smtClean="0">
                <a:solidFill>
                  <a:srgbClr val="00206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96950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8" dur="75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75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15" dur="75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75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75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22" dur="75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75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75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29" dur="75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30" dur="750"/>
                                        <p:tgtEl>
                                          <p:spTgt spid="3">
                                            <p:txEl>
                                              <p:pRg st="3" end="3"/>
                                            </p:txEl>
                                          </p:spTgt>
                                        </p:tgtEl>
                                      </p:cBhvr>
                                    </p:animEffect>
                                  </p:childTnLst>
                                </p:cTn>
                              </p:par>
                              <p:par>
                                <p:cTn id="31" presetID="55" presetClass="entr" presetSubtype="0" fill="hold" grpId="0"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75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34" dur="75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35"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016219"/>
            <a:ext cx="7886700" cy="5616575"/>
          </a:xfrm>
        </p:spPr>
        <p:txBody>
          <a:bodyPr>
            <a:noAutofit/>
          </a:bodyPr>
          <a:lstStyle/>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dirty="0">
                <a:solidFill>
                  <a:srgbClr val="C00000"/>
                </a:solidFill>
                <a:effectLst>
                  <a:outerShdw blurRad="38100" dist="38100" dir="2700000" algn="tl">
                    <a:srgbClr val="000000">
                      <a:alpha val="43137"/>
                    </a:srgbClr>
                  </a:outerShdw>
                </a:effectLst>
              </a:rPr>
              <a:t>فلابد أن نسعى غاليتي لأن </a:t>
            </a:r>
            <a:r>
              <a:rPr lang="ar-SA" sz="3600" b="1" dirty="0" smtClean="0">
                <a:solidFill>
                  <a:srgbClr val="C00000"/>
                </a:solidFill>
                <a:effectLst>
                  <a:outerShdw blurRad="38100" dist="38100" dir="2700000" algn="tl">
                    <a:srgbClr val="000000">
                      <a:alpha val="43137"/>
                    </a:srgbClr>
                  </a:outerShdw>
                </a:effectLst>
              </a:rPr>
              <a:t>نستقيم</a:t>
            </a:r>
            <a:endParaRPr lang="ar-EG" sz="3600" b="1" dirty="0" smtClean="0">
              <a:solidFill>
                <a:srgbClr val="C00000"/>
              </a:solidFill>
              <a:effectLst>
                <a:outerShdw blurRad="38100" dist="38100" dir="2700000" algn="tl">
                  <a:srgbClr val="000000">
                    <a:alpha val="43137"/>
                  </a:srgbClr>
                </a:outerShdw>
              </a:effectLst>
            </a:endParaRPr>
          </a:p>
          <a:p>
            <a:pPr marL="0" indent="0">
              <a:buNone/>
            </a:pPr>
            <a:r>
              <a:rPr lang="ar-SA" sz="3600" b="1" dirty="0" smtClean="0">
                <a:solidFill>
                  <a:srgbClr val="C00000"/>
                </a:solidFill>
                <a:effectLst>
                  <a:outerShdw blurRad="38100" dist="38100" dir="2700000" algn="tl">
                    <a:srgbClr val="000000">
                      <a:alpha val="43137"/>
                    </a:srgbClr>
                  </a:outerShdw>
                </a:effectLst>
              </a:rPr>
              <a:t>على </a:t>
            </a:r>
            <a:r>
              <a:rPr lang="ar-SA" sz="3600" b="1" dirty="0">
                <a:solidFill>
                  <a:srgbClr val="C00000"/>
                </a:solidFill>
                <a:effectLst>
                  <a:outerShdw blurRad="38100" dist="38100" dir="2700000" algn="tl">
                    <a:srgbClr val="000000">
                      <a:alpha val="43137"/>
                    </a:srgbClr>
                  </a:outerShdw>
                </a:effectLst>
              </a:rPr>
              <a:t>صراط الله المستقيم ولنقوم بإصلاح للنَّفس وللغير</a:t>
            </a:r>
            <a:r>
              <a:rPr lang="en-US" sz="3600" b="1" dirty="0">
                <a:solidFill>
                  <a:srgbClr val="C00000"/>
                </a:solidFill>
                <a:effectLst>
                  <a:outerShdw blurRad="38100" dist="38100" dir="2700000" algn="tl">
                    <a:srgbClr val="000000">
                      <a:alpha val="43137"/>
                    </a:srgbClr>
                  </a:outerShdw>
                </a:effectLst>
              </a:rPr>
              <a:t> ..</a:t>
            </a:r>
            <a:br>
              <a:rPr lang="en-US" sz="3600" b="1" dirty="0">
                <a:solidFill>
                  <a:srgbClr val="C0000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0070C0"/>
                </a:solidFill>
                <a:effectLst>
                  <a:outerShdw blurRad="38100" dist="38100" dir="2700000" algn="tl">
                    <a:srgbClr val="000000">
                      <a:alpha val="43137"/>
                    </a:srgbClr>
                  </a:outerShdw>
                </a:effectLst>
              </a:rPr>
              <a:t>قال تعالى: {فَمَنْ آمَنَ وَأَصْلَحَ فَلاَ خَوْفٌ عَلَيْهِمْ وَلاَ هُمْ يَحْزَنُون} </a:t>
            </a:r>
            <a:r>
              <a:rPr lang="ar-SA" sz="2400" b="1" dirty="0">
                <a:solidFill>
                  <a:srgbClr val="0070C0"/>
                </a:solidFill>
                <a:effectLst>
                  <a:outerShdw blurRad="38100" dist="38100" dir="2700000" algn="tl">
                    <a:srgbClr val="000000">
                      <a:alpha val="43137"/>
                    </a:srgbClr>
                  </a:outerShdw>
                </a:effectLst>
              </a:rPr>
              <a:t>[الأنعام: </a:t>
            </a:r>
            <a:r>
              <a:rPr lang="ar-SA" sz="2400" b="1" dirty="0" smtClean="0">
                <a:solidFill>
                  <a:srgbClr val="0070C0"/>
                </a:solidFill>
                <a:effectLst>
                  <a:outerShdw blurRad="38100" dist="38100" dir="2700000" algn="tl">
                    <a:srgbClr val="000000">
                      <a:alpha val="43137"/>
                    </a:srgbClr>
                  </a:outerShdw>
                </a:effectLst>
              </a:rPr>
              <a:t>48</a:t>
            </a:r>
            <a:r>
              <a:rPr lang="en-US" sz="2400" b="1" dirty="0" smtClean="0">
                <a:solidFill>
                  <a:srgbClr val="0070C0"/>
                </a:solidFill>
                <a:effectLst>
                  <a:outerShdw blurRad="38100" dist="38100" dir="2700000" algn="tl">
                    <a:srgbClr val="000000">
                      <a:alpha val="43137"/>
                    </a:srgbClr>
                  </a:outerShdw>
                </a:effectLst>
              </a:rPr>
              <a:t>[</a:t>
            </a:r>
            <a:endParaRPr lang="ar-EG" sz="2400" b="1" dirty="0" smtClean="0">
              <a:solidFill>
                <a:srgbClr val="0070C0"/>
              </a:solidFill>
              <a:effectLst>
                <a:outerShdw blurRad="38100" dist="38100" dir="2700000" algn="tl">
                  <a:srgbClr val="000000">
                    <a:alpha val="43137"/>
                  </a:srgbClr>
                </a:outerShdw>
              </a:effectLst>
            </a:endParaRPr>
          </a:p>
          <a:p>
            <a:pPr marL="0" indent="0">
              <a:buNone/>
            </a:pPr>
            <a:r>
              <a:rPr lang="en-US" sz="800" b="1" dirty="0">
                <a:solidFill>
                  <a:srgbClr val="0070C0"/>
                </a:solidFill>
                <a:effectLst>
                  <a:outerShdw blurRad="38100" dist="38100" dir="2700000" algn="tl">
                    <a:srgbClr val="000000">
                      <a:alpha val="43137"/>
                    </a:srgbClr>
                  </a:outerShdw>
                </a:effectLst>
              </a:rPr>
              <a:t/>
            </a:r>
            <a:br>
              <a:rPr lang="en-US" sz="800" b="1" dirty="0">
                <a:solidFill>
                  <a:srgbClr val="0070C0"/>
                </a:solidFill>
                <a:effectLst>
                  <a:outerShdw blurRad="38100" dist="38100" dir="2700000" algn="tl">
                    <a:srgbClr val="000000">
                      <a:alpha val="43137"/>
                    </a:srgbClr>
                  </a:outerShdw>
                </a:effectLst>
              </a:rPr>
            </a:br>
            <a:r>
              <a:rPr lang="en-US" sz="3600" b="1" dirty="0">
                <a:solidFill>
                  <a:srgbClr val="C00000"/>
                </a:solidFill>
                <a:effectLst>
                  <a:outerShdw blurRad="38100" dist="38100" dir="2700000" algn="tl">
                    <a:srgbClr val="000000">
                      <a:alpha val="43137"/>
                    </a:srgbClr>
                  </a:outerShdw>
                </a:effectLst>
              </a:rPr>
              <a:t> </a:t>
            </a:r>
            <a:r>
              <a:rPr lang="ar-SA" sz="3600" b="1" dirty="0">
                <a:solidFill>
                  <a:srgbClr val="C00000"/>
                </a:solidFill>
                <a:effectLst>
                  <a:outerShdw blurRad="38100" dist="38100" dir="2700000" algn="tl">
                    <a:srgbClr val="000000">
                      <a:alpha val="43137"/>
                    </a:srgbClr>
                  </a:outerShdw>
                </a:effectLst>
              </a:rPr>
              <a:t>وقد جرت سنة الكريم سبحانه أن يوفق طالب الحق إليه، وان يثبته عليه وأن يختم له به</a:t>
            </a:r>
            <a:r>
              <a:rPr lang="en-US" sz="3600" b="1" dirty="0" smtClean="0">
                <a:solidFill>
                  <a:srgbClr val="C00000"/>
                </a:solidFill>
                <a:effectLst>
                  <a:outerShdw blurRad="38100" dist="38100" dir="2700000" algn="tl">
                    <a:srgbClr val="000000">
                      <a:alpha val="43137"/>
                    </a:srgbClr>
                  </a:outerShdw>
                </a:effectLst>
              </a:rPr>
              <a:t>.</a:t>
            </a:r>
            <a:endParaRPr lang="ar-EG" sz="3600" b="1" dirty="0" smtClean="0">
              <a:solidFill>
                <a:srgbClr val="C00000"/>
              </a:solidFill>
              <a:effectLst>
                <a:outerShdw blurRad="38100" dist="38100" dir="2700000" algn="tl">
                  <a:srgbClr val="000000">
                    <a:alpha val="43137"/>
                  </a:srgbClr>
                </a:outerShdw>
              </a:effectLst>
            </a:endParaRPr>
          </a:p>
          <a:p>
            <a:pPr marL="0" indent="0">
              <a:buNone/>
            </a:pPr>
            <a:r>
              <a:rPr lang="en-US" sz="800" b="1" dirty="0">
                <a:solidFill>
                  <a:srgbClr val="002060"/>
                </a:solidFill>
                <a:effectLst>
                  <a:outerShdw blurRad="38100" dist="38100" dir="2700000" algn="tl">
                    <a:srgbClr val="000000">
                      <a:alpha val="43137"/>
                    </a:srgbClr>
                  </a:outerShdw>
                </a:effectLst>
              </a:rPr>
              <a:t/>
            </a:r>
            <a:br>
              <a:rPr lang="en-US" sz="800" b="1" dirty="0">
                <a:solidFill>
                  <a:srgbClr val="002060"/>
                </a:solidFill>
                <a:effectLst>
                  <a:outerShdw blurRad="38100" dist="38100" dir="2700000" algn="tl">
                    <a:srgbClr val="000000">
                      <a:alpha val="43137"/>
                    </a:srgbClr>
                  </a:outerShdw>
                </a:effectLst>
              </a:rPr>
            </a:br>
            <a:r>
              <a:rPr lang="en-US" sz="3600" b="1" dirty="0">
                <a:solidFill>
                  <a:srgbClr val="0070C0"/>
                </a:solidFill>
                <a:effectLst>
                  <a:outerShdw blurRad="38100" dist="38100" dir="2700000" algn="tl">
                    <a:srgbClr val="000000">
                      <a:alpha val="43137"/>
                    </a:srgbClr>
                  </a:outerShdw>
                </a:effectLst>
              </a:rPr>
              <a:t> </a:t>
            </a:r>
            <a:r>
              <a:rPr lang="ar-SA" sz="3600" b="1" dirty="0">
                <a:solidFill>
                  <a:srgbClr val="0070C0"/>
                </a:solidFill>
                <a:effectLst>
                  <a:outerShdw blurRad="38100" dist="38100" dir="2700000" algn="tl">
                    <a:srgbClr val="000000">
                      <a:alpha val="43137"/>
                    </a:srgbClr>
                  </a:outerShdw>
                </a:effectLst>
              </a:rPr>
              <a:t>قال تعالى :{ وَالَّذِينَ جَاهَدُوا فِينَا لَنَهْدِيَنَّهُمْ سُبُلَنَا وَإِنَّ اللَّهَ لَمَعَ الْمُحْسِنِينَ } </a:t>
            </a:r>
            <a:r>
              <a:rPr lang="ar-SA" sz="2400" b="1" dirty="0">
                <a:solidFill>
                  <a:srgbClr val="0070C0"/>
                </a:solidFill>
                <a:effectLst>
                  <a:outerShdw blurRad="38100" dist="38100" dir="2700000" algn="tl">
                    <a:srgbClr val="000000">
                      <a:alpha val="43137"/>
                    </a:srgbClr>
                  </a:outerShdw>
                </a:effectLst>
              </a:rPr>
              <a:t>سورة العنكبوت </a:t>
            </a:r>
            <a:r>
              <a:rPr lang="ar-SA" sz="2400" b="1" dirty="0" smtClean="0">
                <a:solidFill>
                  <a:srgbClr val="0070C0"/>
                </a:solidFill>
                <a:effectLst>
                  <a:outerShdw blurRad="38100" dist="38100" dir="2700000" algn="tl">
                    <a:srgbClr val="000000">
                      <a:alpha val="43137"/>
                    </a:srgbClr>
                  </a:outerShdw>
                </a:effectLst>
              </a:rPr>
              <a:t>69</a:t>
            </a:r>
            <a:r>
              <a:rPr lang="en-US" sz="2400" b="1" dirty="0">
                <a:solidFill>
                  <a:srgbClr val="0070C0"/>
                </a:solidFill>
                <a:effectLst>
                  <a:outerShdw blurRad="38100" dist="38100" dir="2700000" algn="tl">
                    <a:srgbClr val="000000">
                      <a:alpha val="43137"/>
                    </a:srgbClr>
                  </a:outerShdw>
                </a:effectLst>
              </a:rPr>
              <a:t/>
            </a:r>
            <a:br>
              <a:rPr lang="en-US" sz="2400" b="1" dirty="0">
                <a:solidFill>
                  <a:srgbClr val="0070C0"/>
                </a:solidFill>
                <a:effectLst>
                  <a:outerShdw blurRad="38100" dist="38100" dir="2700000" algn="tl">
                    <a:srgbClr val="000000">
                      <a:alpha val="43137"/>
                    </a:srgbClr>
                  </a:outerShdw>
                </a:effectLst>
              </a:rPr>
            </a:br>
            <a:endParaRPr lang="ar-EG" sz="24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2802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anim calcmode="lin" valueType="num">
                                      <p:cBhvr>
                                        <p:cTn id="1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750"/>
                                        <p:tgtEl>
                                          <p:spTgt spid="3">
                                            <p:txEl>
                                              <p:pRg st="2" end="2"/>
                                            </p:txEl>
                                          </p:spTgt>
                                        </p:tgtEl>
                                      </p:cBhvr>
                                    </p:animEffect>
                                    <p:anim calcmode="lin" valueType="num">
                                      <p:cBhvr>
                                        <p:cTn id="20"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750"/>
                                        <p:tgtEl>
                                          <p:spTgt spid="3">
                                            <p:txEl>
                                              <p:pRg st="3" end="3"/>
                                            </p:txEl>
                                          </p:spTgt>
                                        </p:tgtEl>
                                      </p:cBhvr>
                                    </p:animEffect>
                                    <p:anim calcmode="lin" valueType="num">
                                      <p:cBhvr>
                                        <p:cTn id="25"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6901" y="1104899"/>
            <a:ext cx="5429250" cy="542925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84192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0050" y="2219326"/>
            <a:ext cx="7886700" cy="1325563"/>
          </a:xfrm>
        </p:spPr>
        <p:txBody>
          <a:bodyPr>
            <a:normAutofit/>
          </a:bodyPr>
          <a:lstStyle/>
          <a:p>
            <a:pPr algn="ctr"/>
            <a:r>
              <a:rPr lang="en-US" sz="7200" b="1" u="sng" dirty="0">
                <a:solidFill>
                  <a:srgbClr val="C00000"/>
                </a:solidFill>
                <a:effectLst>
                  <a:outerShdw blurRad="38100" dist="38100" dir="2700000" algn="tl">
                    <a:srgbClr val="000000">
                      <a:alpha val="43137"/>
                    </a:srgbClr>
                  </a:outerShdw>
                </a:effectLst>
              </a:rPr>
              <a:t> </a:t>
            </a:r>
            <a:r>
              <a:rPr lang="ar-SA" sz="7200" b="1" u="sng" dirty="0">
                <a:solidFill>
                  <a:srgbClr val="C00000"/>
                </a:solidFill>
                <a:effectLst>
                  <a:outerShdw blurRad="38100" dist="38100" dir="2700000" algn="tl">
                    <a:srgbClr val="000000">
                      <a:alpha val="43137"/>
                    </a:srgbClr>
                  </a:outerShdw>
                </a:effectLst>
              </a:rPr>
              <a:t>ثالثا: حسن الظن بالله</a:t>
            </a:r>
            <a:r>
              <a:rPr lang="en-US" sz="7200" b="1" u="sng" dirty="0">
                <a:solidFill>
                  <a:srgbClr val="C00000"/>
                </a:solidFill>
                <a:effectLst>
                  <a:outerShdw blurRad="38100" dist="38100" dir="2700000" algn="tl">
                    <a:srgbClr val="000000">
                      <a:alpha val="43137"/>
                    </a:srgbClr>
                  </a:outerShdw>
                </a:effectLst>
              </a:rPr>
              <a:t>..</a:t>
            </a:r>
            <a:endParaRPr lang="ar-EG" sz="7200" b="1" u="sng" dirty="0">
              <a:solidFill>
                <a:srgbClr val="C0000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838116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508109"/>
            <a:ext cx="7886700" cy="7810500"/>
          </a:xfrm>
        </p:spPr>
        <p:txBody>
          <a:bodyPr>
            <a:noAutofit/>
          </a:bodyPr>
          <a:lstStyle/>
          <a:p>
            <a:pPr marL="0" indent="0">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en-US" sz="3000" b="1" dirty="0">
                <a:solidFill>
                  <a:srgbClr val="002060"/>
                </a:solidFill>
                <a:effectLst>
                  <a:outerShdw blurRad="38100" dist="38100" dir="2700000" algn="tl">
                    <a:srgbClr val="000000">
                      <a:alpha val="43137"/>
                    </a:srgbClr>
                  </a:outerShdw>
                </a:effectLst>
              </a:rPr>
              <a:t> </a:t>
            </a:r>
            <a:r>
              <a:rPr lang="ar-SA" sz="3000" b="1" u="sng" dirty="0">
                <a:solidFill>
                  <a:srgbClr val="C00000"/>
                </a:solidFill>
                <a:effectLst>
                  <a:outerShdw blurRad="38100" dist="38100" dir="2700000" algn="tl">
                    <a:srgbClr val="000000">
                      <a:alpha val="43137"/>
                    </a:srgbClr>
                  </a:outerShdw>
                </a:effectLst>
              </a:rPr>
              <a:t>قال علي بن طالب رضي اللـه عنه</a:t>
            </a:r>
            <a:r>
              <a:rPr lang="ar-SA" sz="3000" b="1" u="sng" dirty="0" smtClean="0">
                <a:solidFill>
                  <a:srgbClr val="C00000"/>
                </a:solidFill>
                <a:effectLst>
                  <a:outerShdw blurRad="38100" dist="38100" dir="2700000" algn="tl">
                    <a:srgbClr val="000000">
                      <a:alpha val="43137"/>
                    </a:srgbClr>
                  </a:outerShdw>
                </a:effectLst>
              </a:rPr>
              <a:t>:</a:t>
            </a:r>
            <a:endParaRPr lang="en-US" sz="3000" b="1" u="sng" dirty="0" smtClean="0">
              <a:solidFill>
                <a:srgbClr val="C0000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حسن الظنّ باللـه ألا ترجو إلا اللـه </a:t>
            </a:r>
            <a:r>
              <a:rPr lang="ar-SA" sz="3000" b="1" dirty="0" smtClean="0">
                <a:solidFill>
                  <a:srgbClr val="002060"/>
                </a:solidFill>
                <a:effectLst>
                  <a:outerShdw blurRad="38100" dist="38100" dir="2700000" algn="tl">
                    <a:srgbClr val="000000">
                      <a:alpha val="43137"/>
                    </a:srgbClr>
                  </a:outerShdw>
                </a:effectLst>
              </a:rPr>
              <a:t>،</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ولا تخاف إلا ذنبك</a:t>
            </a:r>
            <a:r>
              <a:rPr lang="en-US" sz="3000" b="1" dirty="0">
                <a:solidFill>
                  <a:srgbClr val="002060"/>
                </a:solidFill>
                <a:effectLst>
                  <a:outerShdw blurRad="38100" dist="38100" dir="2700000" algn="tl">
                    <a:srgbClr val="000000">
                      <a:alpha val="43137"/>
                    </a:srgbClr>
                  </a:outerShdw>
                </a:effectLst>
              </a:rPr>
              <a:t>. </a:t>
            </a:r>
            <a:br>
              <a:rPr lang="en-US" sz="3000" b="1" dirty="0">
                <a:solidFill>
                  <a:srgbClr val="002060"/>
                </a:solidFill>
                <a:effectLst>
                  <a:outerShdw blurRad="38100" dist="38100" dir="2700000" algn="tl">
                    <a:srgbClr val="000000">
                      <a:alpha val="43137"/>
                    </a:srgbClr>
                  </a:outerShdw>
                </a:effectLst>
              </a:rPr>
            </a:b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a:solidFill>
                  <a:srgbClr val="C00000"/>
                </a:solidFill>
                <a:effectLst>
                  <a:outerShdw blurRad="38100" dist="38100" dir="2700000" algn="tl">
                    <a:srgbClr val="000000">
                      <a:alpha val="43137"/>
                    </a:srgbClr>
                  </a:outerShdw>
                </a:effectLst>
              </a:rPr>
              <a:t> </a:t>
            </a:r>
            <a:r>
              <a:rPr lang="ar-SA" sz="3000" b="1" dirty="0">
                <a:solidFill>
                  <a:srgbClr val="C00000"/>
                </a:solidFill>
                <a:effectLst>
                  <a:outerShdw blurRad="38100" dist="38100" dir="2700000" algn="tl">
                    <a:srgbClr val="000000">
                      <a:alpha val="43137"/>
                    </a:srgbClr>
                  </a:outerShdw>
                </a:effectLst>
              </a:rPr>
              <a:t>وقد حثنا الرسول صلى الله عليه وسلم على حسن الظن بالله قبل الوفاة</a:t>
            </a:r>
            <a:r>
              <a:rPr lang="en-US" sz="3000" b="1" dirty="0" smtClean="0">
                <a:solidFill>
                  <a:srgbClr val="C00000"/>
                </a:solidFill>
                <a:effectLst>
                  <a:outerShdw blurRad="38100" dist="38100" dir="2700000" algn="tl">
                    <a:srgbClr val="000000">
                      <a:alpha val="43137"/>
                    </a:srgbClr>
                  </a:outerShdw>
                </a:effectLst>
              </a:rPr>
              <a:t>..</a:t>
            </a:r>
            <a:endParaRPr lang="ar-EG" sz="3000" b="1" dirty="0" smtClean="0">
              <a:solidFill>
                <a:srgbClr val="C00000"/>
              </a:solidFill>
              <a:effectLst>
                <a:outerShdw blurRad="38100" dist="38100" dir="2700000" algn="tl">
                  <a:srgbClr val="000000">
                    <a:alpha val="43137"/>
                  </a:srgbClr>
                </a:outerShdw>
              </a:effectLst>
            </a:endParaRPr>
          </a:p>
          <a:p>
            <a:pPr marL="0" indent="0">
              <a:buNone/>
            </a:pPr>
            <a:r>
              <a:rPr lang="en-US" sz="3000" b="1" dirty="0">
                <a:solidFill>
                  <a:srgbClr val="C00000"/>
                </a:solidFill>
                <a:effectLst>
                  <a:outerShdw blurRad="38100" dist="38100" dir="2700000" algn="tl">
                    <a:srgbClr val="000000">
                      <a:alpha val="43137"/>
                    </a:srgbClr>
                  </a:outerShdw>
                </a:effectLst>
              </a:rPr>
              <a:t/>
            </a:r>
            <a:br>
              <a:rPr lang="en-US" sz="3000" b="1" dirty="0">
                <a:solidFill>
                  <a:srgbClr val="C00000"/>
                </a:solidFill>
                <a:effectLst>
                  <a:outerShdw blurRad="38100" dist="38100" dir="2700000" algn="tl">
                    <a:srgbClr val="000000">
                      <a:alpha val="43137"/>
                    </a:srgbClr>
                  </a:outerShdw>
                </a:effectLst>
              </a:rPr>
            </a:br>
            <a:r>
              <a:rPr lang="en-US" sz="3000" b="1" dirty="0">
                <a:solidFill>
                  <a:srgbClr val="002060"/>
                </a:solidFill>
                <a:effectLst>
                  <a:outerShdw blurRad="38100" dist="38100" dir="2700000" algn="tl">
                    <a:srgbClr val="000000">
                      <a:alpha val="43137"/>
                    </a:srgbClr>
                  </a:outerShdw>
                </a:effectLst>
              </a:rPr>
              <a:t> </a:t>
            </a:r>
            <a:r>
              <a:rPr lang="ar-SA" sz="3000" b="1" u="sng" dirty="0">
                <a:solidFill>
                  <a:srgbClr val="00B050"/>
                </a:solidFill>
                <a:effectLst>
                  <a:outerShdw blurRad="38100" dist="38100" dir="2700000" algn="tl">
                    <a:srgbClr val="000000">
                      <a:alpha val="43137"/>
                    </a:srgbClr>
                  </a:outerShdw>
                </a:effectLst>
              </a:rPr>
              <a:t>قال عليه الصلاة و السلام</a:t>
            </a:r>
            <a:r>
              <a:rPr lang="en-US" sz="3000" b="1" u="sng" dirty="0">
                <a:solidFill>
                  <a:srgbClr val="00B050"/>
                </a:solidFill>
                <a:effectLst>
                  <a:outerShdw blurRad="38100" dist="38100" dir="2700000" algn="tl">
                    <a:srgbClr val="000000">
                      <a:alpha val="43137"/>
                    </a:srgbClr>
                  </a:outerShdw>
                </a:effectLst>
              </a:rPr>
              <a:t>:</a:t>
            </a: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en-US" sz="3000" b="1" dirty="0" smtClean="0">
                <a:solidFill>
                  <a:srgbClr val="002060"/>
                </a:solidFill>
                <a:effectLst>
                  <a:outerShdw blurRad="38100" dist="38100" dir="2700000" algn="tl">
                    <a:srgbClr val="000000">
                      <a:alpha val="43137"/>
                    </a:srgbClr>
                  </a:outerShdw>
                </a:effectLst>
              </a:rPr>
              <a:t>)</a:t>
            </a:r>
            <a:r>
              <a:rPr lang="ar-SA" sz="3000" b="1" dirty="0" smtClean="0">
                <a:solidFill>
                  <a:srgbClr val="002060"/>
                </a:solidFill>
                <a:effectLst>
                  <a:outerShdw blurRad="38100" dist="38100" dir="2700000" algn="tl">
                    <a:srgbClr val="000000">
                      <a:alpha val="43137"/>
                    </a:srgbClr>
                  </a:outerShdw>
                </a:effectLst>
              </a:rPr>
              <a:t>لا </a:t>
            </a:r>
            <a:r>
              <a:rPr lang="ar-SA" sz="3000" b="1" dirty="0">
                <a:solidFill>
                  <a:srgbClr val="002060"/>
                </a:solidFill>
                <a:effectLst>
                  <a:outerShdw blurRad="38100" dist="38100" dir="2700000" algn="tl">
                    <a:srgbClr val="000000">
                      <a:alpha val="43137"/>
                    </a:srgbClr>
                  </a:outerShdw>
                </a:effectLst>
              </a:rPr>
              <a:t>يموتن أحدكم إلا وهو يحسن الظن باللـه تعالى) رواه مسلم</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en-US" sz="3000" b="1" dirty="0" smtClean="0">
                <a:solidFill>
                  <a:srgbClr val="002060"/>
                </a:solidFill>
                <a:effectLst>
                  <a:outerShdw blurRad="38100" dist="38100" dir="2700000" algn="tl">
                    <a:srgbClr val="000000">
                      <a:alpha val="43137"/>
                    </a:srgbClr>
                  </a:outerShdw>
                </a:effectLst>
              </a:rPr>
              <a:t> </a:t>
            </a:r>
            <a:r>
              <a:rPr lang="ar-SA" sz="3000" b="1" u="sng" dirty="0" smtClean="0">
                <a:solidFill>
                  <a:srgbClr val="00B050"/>
                </a:solidFill>
                <a:effectLst>
                  <a:outerShdw blurRad="38100" dist="38100" dir="2700000" algn="tl">
                    <a:srgbClr val="000000">
                      <a:alpha val="43137"/>
                    </a:srgbClr>
                  </a:outerShdw>
                </a:effectLst>
              </a:rPr>
              <a:t>قال العلماءُ: </a:t>
            </a:r>
            <a:r>
              <a:rPr lang="ar-SA" sz="3000" b="1" dirty="0" smtClean="0">
                <a:solidFill>
                  <a:srgbClr val="002060"/>
                </a:solidFill>
                <a:effectLst>
                  <a:outerShdw blurRad="38100" dist="38100" dir="2700000" algn="tl">
                    <a:srgbClr val="000000">
                      <a:alpha val="43137"/>
                    </a:srgbClr>
                  </a:outerShdw>
                </a:effectLst>
              </a:rPr>
              <a:t>"ومعنى إحسان الظنِّ بالله، أن يظنَّ أنه يَرحمه ويعفو عنه</a:t>
            </a:r>
            <a:r>
              <a:rPr lang="en-US" sz="3000" b="1" dirty="0" smtClean="0">
                <a:solidFill>
                  <a:srgbClr val="002060"/>
                </a:solidFill>
                <a:effectLst>
                  <a:outerShdw blurRad="38100" dist="38100" dir="2700000" algn="tl">
                    <a:srgbClr val="000000">
                      <a:alpha val="43137"/>
                    </a:srgbClr>
                  </a:outerShdw>
                </a:effectLst>
              </a:rPr>
              <a:t>".</a:t>
            </a:r>
            <a:br>
              <a:rPr lang="en-US" sz="3000" b="1" dirty="0" smtClean="0">
                <a:solidFill>
                  <a:srgbClr val="002060"/>
                </a:solidFill>
                <a:effectLst>
                  <a:outerShdw blurRad="38100" dist="38100" dir="2700000" algn="tl">
                    <a:srgbClr val="000000">
                      <a:alpha val="43137"/>
                    </a:srgbClr>
                  </a:outerShdw>
                </a:effectLst>
              </a:rPr>
            </a:b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984250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p:cTn id="17"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18"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19" dur="75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75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75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75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75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750" fill="hold"/>
                                        <p:tgtEl>
                                          <p:spTgt spid="3">
                                            <p:txEl>
                                              <p:pRg st="5" end="5"/>
                                            </p:txEl>
                                          </p:spTgt>
                                        </p:tgtEl>
                                        <p:attrNameLst>
                                          <p:attrName>ppt_w</p:attrName>
                                        </p:attrNameLst>
                                      </p:cBhvr>
                                      <p:tavLst>
                                        <p:tav tm="0">
                                          <p:val>
                                            <p:fltVal val="0"/>
                                          </p:val>
                                        </p:tav>
                                        <p:tav tm="100000">
                                          <p:val>
                                            <p:strVal val="#ppt_w"/>
                                          </p:val>
                                        </p:tav>
                                      </p:tavLst>
                                    </p:anim>
                                    <p:anim calcmode="lin" valueType="num">
                                      <p:cBhvr>
                                        <p:cTn id="39" dur="75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0"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3625" y="933449"/>
            <a:ext cx="7886700" cy="6403976"/>
          </a:xfrm>
        </p:spPr>
        <p:txBody>
          <a:bodyPr>
            <a:normAutofit/>
          </a:bodyPr>
          <a:lstStyle/>
          <a:p>
            <a:pPr marL="0" indent="0">
              <a:buNone/>
            </a:pPr>
            <a:r>
              <a:rPr lang="en-US" sz="3600" b="1" dirty="0">
                <a:solidFill>
                  <a:srgbClr val="0070C0"/>
                </a:solidFill>
                <a:effectLst>
                  <a:outerShdw blurRad="38100" dist="38100" dir="2700000" algn="tl">
                    <a:srgbClr val="000000">
                      <a:alpha val="43137"/>
                    </a:srgbClr>
                  </a:outerShdw>
                </a:effectLst>
                <a:cs typeface="+mj-cs"/>
              </a:rPr>
              <a:t> </a:t>
            </a:r>
            <a:r>
              <a:rPr lang="ar-SA" sz="3600" b="1" dirty="0">
                <a:solidFill>
                  <a:srgbClr val="0070C0"/>
                </a:solidFill>
                <a:effectLst>
                  <a:outerShdw blurRad="38100" dist="38100" dir="2700000" algn="tl">
                    <a:srgbClr val="000000">
                      <a:alpha val="43137"/>
                    </a:srgbClr>
                  </a:outerShdw>
                </a:effectLst>
                <a:cs typeface="+mj-cs"/>
              </a:rPr>
              <a:t>فعلى المرءِ إذا نزَل به الموت أن </a:t>
            </a:r>
            <a:endParaRPr lang="ar-EG" sz="3600" b="1" dirty="0" smtClean="0">
              <a:solidFill>
                <a:srgbClr val="0070C0"/>
              </a:solidFill>
              <a:effectLst>
                <a:outerShdw blurRad="38100" dist="38100" dir="2700000" algn="tl">
                  <a:srgbClr val="000000">
                    <a:alpha val="43137"/>
                  </a:srgbClr>
                </a:outerShdw>
              </a:effectLst>
              <a:cs typeface="+mj-cs"/>
            </a:endParaRPr>
          </a:p>
          <a:p>
            <a:pPr marL="0" indent="0">
              <a:buNone/>
            </a:pPr>
            <a:r>
              <a:rPr lang="ar-SA" sz="3600" b="1" dirty="0" smtClean="0">
                <a:solidFill>
                  <a:srgbClr val="0070C0"/>
                </a:solidFill>
                <a:effectLst>
                  <a:outerShdw blurRad="38100" dist="38100" dir="2700000" algn="tl">
                    <a:srgbClr val="000000">
                      <a:alpha val="43137"/>
                    </a:srgbClr>
                  </a:outerShdw>
                </a:effectLst>
                <a:cs typeface="+mj-cs"/>
              </a:rPr>
              <a:t>يُحسن </a:t>
            </a:r>
            <a:r>
              <a:rPr lang="ar-SA" sz="3600" b="1" dirty="0">
                <a:solidFill>
                  <a:srgbClr val="0070C0"/>
                </a:solidFill>
                <a:effectLst>
                  <a:outerShdw blurRad="38100" dist="38100" dir="2700000" algn="tl">
                    <a:srgbClr val="000000">
                      <a:alpha val="43137"/>
                    </a:srgbClr>
                  </a:outerShdw>
                </a:effectLst>
                <a:cs typeface="+mj-cs"/>
              </a:rPr>
              <a:t>الظنَّ بالله، وأنه راحمه ومدخله جنته</a:t>
            </a:r>
            <a:r>
              <a:rPr lang="en-US" sz="3600" b="1" dirty="0" smtClean="0">
                <a:solidFill>
                  <a:srgbClr val="0070C0"/>
                </a:solidFill>
                <a:effectLst>
                  <a:outerShdw blurRad="38100" dist="38100" dir="2700000" algn="tl">
                    <a:srgbClr val="000000">
                      <a:alpha val="43137"/>
                    </a:srgbClr>
                  </a:outerShdw>
                </a:effectLst>
                <a:cs typeface="+mj-cs"/>
              </a:rPr>
              <a:t>..</a:t>
            </a:r>
            <a:endParaRPr lang="ar-EG" sz="800" b="1" dirty="0" smtClean="0">
              <a:solidFill>
                <a:srgbClr val="0070C0"/>
              </a:solidFill>
              <a:effectLst>
                <a:outerShdw blurRad="38100" dist="38100" dir="2700000" algn="tl">
                  <a:srgbClr val="000000">
                    <a:alpha val="43137"/>
                  </a:srgbClr>
                </a:outerShdw>
              </a:effectLst>
              <a:cs typeface="+mj-cs"/>
            </a:endParaRPr>
          </a:p>
          <a:p>
            <a:pPr marL="0" indent="0">
              <a:buNone/>
            </a:pPr>
            <a:r>
              <a:rPr lang="en-US" sz="800" b="1" u="sng" dirty="0" smtClean="0">
                <a:solidFill>
                  <a:srgbClr val="00863D"/>
                </a:solidFill>
                <a:effectLst>
                  <a:outerShdw blurRad="38100" dist="38100" dir="2700000" algn="tl">
                    <a:srgbClr val="000000">
                      <a:alpha val="43137"/>
                    </a:srgbClr>
                  </a:outerShdw>
                </a:effectLst>
                <a:cs typeface="+mj-cs"/>
              </a:rPr>
              <a:t/>
            </a:r>
            <a:br>
              <a:rPr lang="en-US" sz="800" b="1" u="sng" dirty="0" smtClean="0">
                <a:solidFill>
                  <a:srgbClr val="00863D"/>
                </a:solidFill>
                <a:effectLst>
                  <a:outerShdw blurRad="38100" dist="38100" dir="2700000" algn="tl">
                    <a:srgbClr val="000000">
                      <a:alpha val="43137"/>
                    </a:srgbClr>
                  </a:outerShdw>
                </a:effectLst>
                <a:cs typeface="+mj-cs"/>
              </a:rPr>
            </a:br>
            <a:r>
              <a:rPr lang="ar-SA" sz="3600" b="1" u="sng" dirty="0" smtClean="0">
                <a:solidFill>
                  <a:srgbClr val="FF0000"/>
                </a:solidFill>
                <a:effectLst>
                  <a:outerShdw blurRad="38100" dist="38100" dir="2700000" algn="tl">
                    <a:srgbClr val="000000">
                      <a:alpha val="43137"/>
                    </a:srgbClr>
                  </a:outerShdw>
                </a:effectLst>
                <a:cs typeface="+mj-cs"/>
              </a:rPr>
              <a:t>أخرج </a:t>
            </a:r>
            <a:r>
              <a:rPr lang="ar-SA" sz="3600" b="1" u="sng" dirty="0">
                <a:solidFill>
                  <a:srgbClr val="FF0000"/>
                </a:solidFill>
                <a:effectLst>
                  <a:outerShdw blurRad="38100" dist="38100" dir="2700000" algn="tl">
                    <a:srgbClr val="000000">
                      <a:alpha val="43137"/>
                    </a:srgbClr>
                  </a:outerShdw>
                </a:effectLst>
                <a:cs typeface="+mj-cs"/>
              </a:rPr>
              <a:t>الإمام أحمد عن أبي هُريرة عن النبي </a:t>
            </a:r>
            <a:r>
              <a:rPr lang="ar-SA" sz="3600" b="1" u="sng" dirty="0" smtClean="0">
                <a:solidFill>
                  <a:srgbClr val="FF0000"/>
                </a:solidFill>
                <a:effectLst>
                  <a:outerShdw blurRad="38100" dist="38100" dir="2700000" algn="tl">
                    <a:srgbClr val="000000">
                      <a:alpha val="43137"/>
                    </a:srgbClr>
                  </a:outerShdw>
                </a:effectLst>
                <a:cs typeface="+mj-cs"/>
              </a:rPr>
              <a:t>-</a:t>
            </a:r>
            <a:r>
              <a:rPr lang="en-US" sz="3600" b="1" u="sng" dirty="0" smtClean="0">
                <a:solidFill>
                  <a:srgbClr val="FF0000"/>
                </a:solidFill>
                <a:effectLst>
                  <a:outerShdw blurRad="38100" dist="38100" dir="2700000" algn="tl">
                    <a:srgbClr val="000000">
                      <a:alpha val="43137"/>
                    </a:srgbClr>
                  </a:outerShdw>
                </a:effectLst>
                <a:cs typeface="+mj-cs"/>
              </a:rPr>
              <a:t> </a:t>
            </a:r>
            <a:r>
              <a:rPr lang="ar-SA" sz="3600" b="1" u="sng" dirty="0" smtClean="0">
                <a:solidFill>
                  <a:srgbClr val="FF0000"/>
                </a:solidFill>
                <a:effectLst>
                  <a:outerShdw blurRad="38100" dist="38100" dir="2700000" algn="tl">
                    <a:srgbClr val="000000">
                      <a:alpha val="43137"/>
                    </a:srgbClr>
                  </a:outerShdw>
                </a:effectLst>
                <a:cs typeface="+mj-cs"/>
              </a:rPr>
              <a:t>صلى </a:t>
            </a:r>
            <a:r>
              <a:rPr lang="ar-SA" sz="3600" b="1" u="sng" dirty="0">
                <a:solidFill>
                  <a:srgbClr val="FF0000"/>
                </a:solidFill>
                <a:effectLst>
                  <a:outerShdw blurRad="38100" dist="38100" dir="2700000" algn="tl">
                    <a:srgbClr val="000000">
                      <a:alpha val="43137"/>
                    </a:srgbClr>
                  </a:outerShdw>
                </a:effectLst>
                <a:cs typeface="+mj-cs"/>
              </a:rPr>
              <a:t>الله عليه </a:t>
            </a:r>
            <a:r>
              <a:rPr lang="ar-SA" sz="3600" b="1" u="sng" dirty="0" smtClean="0">
                <a:solidFill>
                  <a:srgbClr val="FF0000"/>
                </a:solidFill>
                <a:effectLst>
                  <a:outerShdw blurRad="38100" dist="38100" dir="2700000" algn="tl">
                    <a:srgbClr val="000000">
                      <a:alpha val="43137"/>
                    </a:srgbClr>
                  </a:outerShdw>
                </a:effectLst>
                <a:cs typeface="+mj-cs"/>
              </a:rPr>
              <a:t>وسلم</a:t>
            </a:r>
            <a:r>
              <a:rPr lang="en-US" sz="3600" b="1" u="sng" dirty="0" smtClean="0">
                <a:solidFill>
                  <a:srgbClr val="FF0000"/>
                </a:solidFill>
                <a:effectLst>
                  <a:outerShdw blurRad="38100" dist="38100" dir="2700000" algn="tl">
                    <a:srgbClr val="000000">
                      <a:alpha val="43137"/>
                    </a:srgbClr>
                  </a:outerShdw>
                </a:effectLst>
                <a:cs typeface="+mj-cs"/>
              </a:rPr>
              <a:t>-</a:t>
            </a:r>
            <a:r>
              <a:rPr lang="ar-SA" sz="3600" b="1" u="sng" dirty="0" smtClean="0">
                <a:solidFill>
                  <a:srgbClr val="FF0000"/>
                </a:solidFill>
                <a:effectLst>
                  <a:outerShdw blurRad="38100" dist="38100" dir="2700000" algn="tl">
                    <a:srgbClr val="000000">
                      <a:alpha val="43137"/>
                    </a:srgbClr>
                  </a:outerShdw>
                </a:effectLst>
                <a:cs typeface="+mj-cs"/>
              </a:rPr>
              <a:t>قال:</a:t>
            </a:r>
            <a:endParaRPr lang="en-US" sz="3600" b="1" u="sng" dirty="0" smtClean="0">
              <a:solidFill>
                <a:srgbClr val="FF0000"/>
              </a:solidFill>
              <a:effectLst>
                <a:outerShdw blurRad="38100" dist="38100" dir="2700000" algn="tl">
                  <a:srgbClr val="000000">
                    <a:alpha val="43137"/>
                  </a:srgbClr>
                </a:outerShdw>
              </a:effectLst>
              <a:cs typeface="+mj-cs"/>
            </a:endParaRPr>
          </a:p>
          <a:p>
            <a:pPr marL="0" indent="0">
              <a:buNone/>
            </a:pPr>
            <a:r>
              <a:rPr lang="ar-SA" sz="3600" b="1" dirty="0" smtClean="0">
                <a:effectLst>
                  <a:outerShdw blurRad="38100" dist="38100" dir="2700000" algn="tl">
                    <a:srgbClr val="000000">
                      <a:alpha val="43137"/>
                    </a:srgbClr>
                  </a:outerShdw>
                </a:effectLst>
                <a:cs typeface="+mj-cs"/>
              </a:rPr>
              <a:t> </a:t>
            </a:r>
            <a:r>
              <a:rPr lang="ar-SA" sz="3600" b="1" dirty="0" smtClean="0">
                <a:solidFill>
                  <a:srgbClr val="002060"/>
                </a:solidFill>
                <a:effectLst>
                  <a:outerShdw blurRad="38100" dist="38100" dir="2700000" algn="tl">
                    <a:srgbClr val="000000">
                      <a:alpha val="43137"/>
                    </a:srgbClr>
                  </a:outerShdw>
                </a:effectLst>
                <a:cs typeface="+mj-cs"/>
              </a:rPr>
              <a:t>(</a:t>
            </a:r>
            <a:r>
              <a:rPr lang="ar-EG" sz="3600" b="1" dirty="0" smtClean="0">
                <a:solidFill>
                  <a:srgbClr val="002060"/>
                </a:solidFill>
                <a:effectLst>
                  <a:outerShdw blurRad="38100" dist="38100" dir="2700000" algn="tl">
                    <a:srgbClr val="000000">
                      <a:alpha val="43137"/>
                    </a:srgbClr>
                  </a:outerShdw>
                </a:effectLst>
                <a:cs typeface="+mj-cs"/>
              </a:rPr>
              <a:t> </a:t>
            </a:r>
            <a:r>
              <a:rPr lang="ar-SA" sz="3600" b="1" dirty="0" smtClean="0">
                <a:solidFill>
                  <a:srgbClr val="002060"/>
                </a:solidFill>
                <a:effectLst>
                  <a:outerShdw blurRad="38100" dist="38100" dir="2700000" algn="tl">
                    <a:srgbClr val="000000">
                      <a:alpha val="43137"/>
                    </a:srgbClr>
                  </a:outerShdw>
                </a:effectLst>
                <a:cs typeface="+mj-cs"/>
              </a:rPr>
              <a:t>قال </a:t>
            </a:r>
            <a:r>
              <a:rPr lang="ar-SA" sz="3600" b="1" dirty="0">
                <a:solidFill>
                  <a:srgbClr val="002060"/>
                </a:solidFill>
                <a:effectLst>
                  <a:outerShdw blurRad="38100" dist="38100" dir="2700000" algn="tl">
                    <a:srgbClr val="000000">
                      <a:alpha val="43137"/>
                    </a:srgbClr>
                  </a:outerShdw>
                </a:effectLst>
                <a:cs typeface="+mj-cs"/>
              </a:rPr>
              <a:t>الله - عز وجل -: أنا عند ظن عبدي بي، إن ظنَّ خيرًا فله، وإن ظن شرًّا </a:t>
            </a:r>
            <a:r>
              <a:rPr lang="ar-SA" sz="3600" b="1" dirty="0" smtClean="0">
                <a:solidFill>
                  <a:srgbClr val="002060"/>
                </a:solidFill>
                <a:effectLst>
                  <a:outerShdw blurRad="38100" dist="38100" dir="2700000" algn="tl">
                    <a:srgbClr val="000000">
                      <a:alpha val="43137"/>
                    </a:srgbClr>
                  </a:outerShdw>
                </a:effectLst>
                <a:cs typeface="+mj-cs"/>
              </a:rPr>
              <a:t>فله</a:t>
            </a:r>
            <a:r>
              <a:rPr lang="en-US" sz="3600" b="1" dirty="0" smtClean="0">
                <a:solidFill>
                  <a:srgbClr val="002060"/>
                </a:solidFill>
                <a:effectLst>
                  <a:outerShdw blurRad="38100" dist="38100" dir="2700000" algn="tl">
                    <a:srgbClr val="000000">
                      <a:alpha val="43137"/>
                    </a:srgbClr>
                  </a:outerShdw>
                </a:effectLst>
                <a:cs typeface="+mj-cs"/>
              </a:rPr>
              <a:t> (</a:t>
            </a:r>
            <a:r>
              <a:rPr lang="en-US" sz="3600" b="1" dirty="0">
                <a:solidFill>
                  <a:srgbClr val="002060"/>
                </a:solidFill>
                <a:effectLst>
                  <a:outerShdw blurRad="38100" dist="38100" dir="2700000" algn="tl">
                    <a:srgbClr val="000000">
                      <a:alpha val="43137"/>
                    </a:srgbClr>
                  </a:outerShdw>
                </a:effectLst>
                <a:cs typeface="+mj-cs"/>
              </a:rPr>
              <a:t/>
            </a:r>
            <a:br>
              <a:rPr lang="en-US" sz="3600" b="1" dirty="0">
                <a:solidFill>
                  <a:srgbClr val="002060"/>
                </a:solidFill>
                <a:effectLst>
                  <a:outerShdw blurRad="38100" dist="38100" dir="2700000" algn="tl">
                    <a:srgbClr val="000000">
                      <a:alpha val="43137"/>
                    </a:srgbClr>
                  </a:outerShdw>
                </a:effectLst>
                <a:cs typeface="+mj-cs"/>
              </a:rPr>
            </a:br>
            <a:endParaRPr lang="en-US" sz="1000" b="1" dirty="0" smtClean="0">
              <a:solidFill>
                <a:srgbClr val="002060"/>
              </a:solidFill>
              <a:effectLst>
                <a:outerShdw blurRad="38100" dist="38100" dir="2700000" algn="tl">
                  <a:srgbClr val="000000">
                    <a:alpha val="43137"/>
                  </a:srgbClr>
                </a:outerShdw>
              </a:effectLst>
              <a:cs typeface="+mj-cs"/>
            </a:endParaRPr>
          </a:p>
          <a:p>
            <a:pPr marL="0" indent="0">
              <a:buNone/>
            </a:pPr>
            <a:r>
              <a:rPr lang="ar-SA" sz="3600" b="1" dirty="0" smtClean="0">
                <a:solidFill>
                  <a:srgbClr val="FF0000"/>
                </a:solidFill>
                <a:effectLst>
                  <a:outerShdw blurRad="38100" dist="38100" dir="2700000" algn="tl">
                    <a:srgbClr val="000000">
                      <a:alpha val="43137"/>
                    </a:srgbClr>
                  </a:outerShdw>
                </a:effectLst>
                <a:cs typeface="+mj-cs"/>
              </a:rPr>
              <a:t>قال </a:t>
            </a:r>
            <a:r>
              <a:rPr lang="ar-SA" sz="3600" b="1" dirty="0">
                <a:solidFill>
                  <a:srgbClr val="FF0000"/>
                </a:solidFill>
                <a:effectLst>
                  <a:outerShdw blurRad="38100" dist="38100" dir="2700000" algn="tl">
                    <a:srgbClr val="000000">
                      <a:alpha val="43137"/>
                    </a:srgbClr>
                  </a:outerShdw>
                </a:effectLst>
                <a:cs typeface="+mj-cs"/>
              </a:rPr>
              <a:t>عبد اللـه بن عباس</a:t>
            </a:r>
            <a:r>
              <a:rPr lang="en-US" sz="3600" b="1" dirty="0">
                <a:solidFill>
                  <a:srgbClr val="FF0000"/>
                </a:solidFill>
                <a:effectLst>
                  <a:outerShdw blurRad="38100" dist="38100" dir="2700000" algn="tl">
                    <a:srgbClr val="000000">
                      <a:alpha val="43137"/>
                    </a:srgbClr>
                  </a:outerShdw>
                </a:effectLst>
                <a:cs typeface="+mj-cs"/>
              </a:rPr>
              <a:t>:</a:t>
            </a:r>
            <a:r>
              <a:rPr lang="en-US" sz="3600" b="1" dirty="0">
                <a:solidFill>
                  <a:srgbClr val="002060"/>
                </a:solidFill>
                <a:effectLst>
                  <a:outerShdw blurRad="38100" dist="38100" dir="2700000" algn="tl">
                    <a:srgbClr val="000000">
                      <a:alpha val="43137"/>
                    </a:srgbClr>
                  </a:outerShdw>
                </a:effectLst>
                <a:cs typeface="+mj-cs"/>
              </a:rPr>
              <a:t/>
            </a:r>
            <a:br>
              <a:rPr lang="en-US" sz="3600" b="1" dirty="0">
                <a:solidFill>
                  <a:srgbClr val="002060"/>
                </a:solidFill>
                <a:effectLst>
                  <a:outerShdw blurRad="38100" dist="38100" dir="2700000" algn="tl">
                    <a:srgbClr val="000000">
                      <a:alpha val="43137"/>
                    </a:srgbClr>
                  </a:outerShdw>
                </a:effectLst>
                <a:cs typeface="+mj-cs"/>
              </a:rPr>
            </a:br>
            <a:r>
              <a:rPr lang="en-US" sz="3600" b="1" dirty="0">
                <a:solidFill>
                  <a:srgbClr val="002060"/>
                </a:solidFill>
                <a:effectLst>
                  <a:outerShdw blurRad="38100" dist="38100" dir="2700000" algn="tl">
                    <a:srgbClr val="000000">
                      <a:alpha val="43137"/>
                    </a:srgbClr>
                  </a:outerShdw>
                </a:effectLst>
                <a:cs typeface="+mj-cs"/>
              </a:rPr>
              <a:t>"</a:t>
            </a:r>
            <a:r>
              <a:rPr lang="ar-SA" sz="3600" b="1" dirty="0">
                <a:solidFill>
                  <a:srgbClr val="002060"/>
                </a:solidFill>
                <a:effectLst>
                  <a:outerShdw blurRad="38100" dist="38100" dir="2700000" algn="tl">
                    <a:srgbClr val="000000">
                      <a:alpha val="43137"/>
                    </a:srgbClr>
                  </a:outerShdw>
                </a:effectLst>
                <a:cs typeface="+mj-cs"/>
              </a:rPr>
              <a:t>إذا رأيتم الرجل قد نزل به الموت فبشروه حتى يلقى ربه وهو حسن الظن باللـه تعالى وإذا كان حيا فخوفوه بربه واذكروا له شدة </a:t>
            </a:r>
            <a:r>
              <a:rPr lang="ar-SA" sz="3600" b="1" dirty="0" smtClean="0">
                <a:solidFill>
                  <a:srgbClr val="002060"/>
                </a:solidFill>
                <a:effectLst>
                  <a:outerShdw blurRad="38100" dist="38100" dir="2700000" algn="tl">
                    <a:srgbClr val="000000">
                      <a:alpha val="43137"/>
                    </a:srgbClr>
                  </a:outerShdw>
                </a:effectLst>
                <a:cs typeface="+mj-cs"/>
              </a:rPr>
              <a:t>عقابه</a:t>
            </a:r>
            <a:r>
              <a:rPr lang="en-US" sz="3600" b="1" dirty="0">
                <a:solidFill>
                  <a:srgbClr val="002060"/>
                </a:solidFill>
                <a:effectLst>
                  <a:outerShdw blurRad="38100" dist="38100" dir="2700000" algn="tl">
                    <a:srgbClr val="000000">
                      <a:alpha val="43137"/>
                    </a:srgbClr>
                  </a:outerShdw>
                </a:effectLst>
              </a:rPr>
              <a:t> "</a:t>
            </a:r>
            <a:r>
              <a:rPr lang="en-US" sz="3600" b="1" dirty="0" smtClean="0">
                <a:solidFill>
                  <a:srgbClr val="002060"/>
                </a:solidFill>
                <a:effectLst>
                  <a:outerShdw blurRad="38100" dist="38100" dir="2700000" algn="tl">
                    <a:srgbClr val="000000">
                      <a:alpha val="43137"/>
                    </a:srgbClr>
                  </a:outerShdw>
                </a:effectLst>
                <a:cs typeface="+mj-cs"/>
              </a:rPr>
              <a:t>.</a:t>
            </a:r>
            <a:endParaRPr lang="ar-EG" sz="3600" b="1" dirty="0">
              <a:solidFill>
                <a:srgbClr val="00206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60869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trips(downLeft)">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3950" y="517524"/>
            <a:ext cx="7886700" cy="6606607"/>
          </a:xfrm>
        </p:spPr>
        <p:txBody>
          <a:bodyPr>
            <a:normAutofit/>
          </a:bodyPr>
          <a:lstStyle/>
          <a:p>
            <a:pPr marL="0" indent="0">
              <a:buNone/>
            </a:pP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FF0000"/>
                </a:solidFill>
                <a:effectLst>
                  <a:outerShdw blurRad="38100" dist="38100" dir="2700000" algn="tl">
                    <a:srgbClr val="000000">
                      <a:alpha val="43137"/>
                    </a:srgbClr>
                  </a:outerShdw>
                </a:effectLst>
              </a:rPr>
              <a:t>ومن أمثلة من ظن بربه خيرا</a:t>
            </a:r>
            <a:r>
              <a:rPr lang="en-US" sz="3600" b="1" dirty="0">
                <a:solidFill>
                  <a:srgbClr val="FF0000"/>
                </a:solidFill>
                <a:effectLst>
                  <a:outerShdw blurRad="38100" dist="38100" dir="2700000" algn="tl">
                    <a:srgbClr val="000000">
                      <a:alpha val="43137"/>
                    </a:srgbClr>
                  </a:outerShdw>
                </a:effectLst>
              </a:rPr>
              <a:t> : </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حينما مرض أعرابي فقيل له: إنَّك تموت</a:t>
            </a:r>
            <a:r>
              <a:rPr lang="ar-SA" sz="3600" b="1" dirty="0" smtClean="0">
                <a:solidFill>
                  <a:srgbClr val="002060"/>
                </a:solidFill>
                <a:effectLst>
                  <a:outerShdw blurRad="38100" dist="38100" dir="2700000" algn="tl">
                    <a:srgbClr val="000000">
                      <a:alpha val="43137"/>
                    </a:srgbClr>
                  </a:outerShdw>
                </a:effectLst>
              </a:rPr>
              <a:t>،</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فقال: أين يُذْهَب بي؟ قالوا: إلى الله، فقال: وما كراهيتي أن أذهب إلى مَن لا يُرى الخير إلا منه</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FF0000"/>
                </a:solidFill>
                <a:effectLst>
                  <a:outerShdw blurRad="38100" dist="38100" dir="2700000" algn="tl">
                    <a:srgbClr val="000000">
                      <a:alpha val="43137"/>
                    </a:srgbClr>
                  </a:outerShdw>
                </a:effectLst>
              </a:rPr>
              <a:t>وقال عبدالله بن مسعود - رضي الله عنه </a:t>
            </a:r>
            <a:r>
              <a:rPr lang="ar-SA" sz="3600" b="1" dirty="0" smtClean="0">
                <a:solidFill>
                  <a:srgbClr val="FF0000"/>
                </a:solidFill>
                <a:effectLst>
                  <a:outerShdw blurRad="38100" dist="38100" dir="2700000" algn="tl">
                    <a:srgbClr val="000000">
                      <a:alpha val="43137"/>
                    </a:srgbClr>
                  </a:outerShdw>
                </a:effectLst>
              </a:rPr>
              <a:t>-:</a:t>
            </a:r>
            <a:endParaRPr lang="ar-EG" sz="3600" b="1" dirty="0" smtClean="0">
              <a:solidFill>
                <a:srgbClr val="FF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"ليغفرنَّ الله - عز وجل - يوم القيامة مغفرةً لم تَخطرْ على قلب بَشر</a:t>
            </a:r>
            <a:r>
              <a:rPr lang="en-US" sz="3600" b="1" dirty="0" smtClean="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42457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anim calcmode="lin" valueType="num">
                                      <p:cBhvr>
                                        <p:cTn id="1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750"/>
                                        <p:tgtEl>
                                          <p:spTgt spid="3">
                                            <p:txEl>
                                              <p:pRg st="2" end="2"/>
                                            </p:txEl>
                                          </p:spTgt>
                                        </p:tgtEl>
                                      </p:cBhvr>
                                    </p:animEffect>
                                    <p:anim calcmode="lin" valueType="num">
                                      <p:cBhvr>
                                        <p:cTn id="20"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750"/>
                                        <p:tgtEl>
                                          <p:spTgt spid="3">
                                            <p:txEl>
                                              <p:pRg st="3" end="3"/>
                                            </p:txEl>
                                          </p:spTgt>
                                        </p:tgtEl>
                                      </p:cBhvr>
                                    </p:animEffect>
                                    <p:anim calcmode="lin" valueType="num">
                                      <p:cBhvr>
                                        <p:cTn id="25"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8075" y="1016219"/>
            <a:ext cx="7886700" cy="6200775"/>
          </a:xfrm>
        </p:spPr>
        <p:txBody>
          <a:bodyPr>
            <a:noAutofit/>
          </a:bodyPr>
          <a:lstStyle/>
          <a:p>
            <a:pPr marL="0" indent="0">
              <a:buNone/>
            </a:pPr>
            <a:r>
              <a:rPr lang="en-US" sz="3000" b="1" u="sng" dirty="0">
                <a:solidFill>
                  <a:srgbClr val="FF0000"/>
                </a:solidFill>
                <a:effectLst>
                  <a:outerShdw blurRad="38100" dist="38100" dir="2700000" algn="tl">
                    <a:srgbClr val="000000">
                      <a:alpha val="43137"/>
                    </a:srgbClr>
                  </a:outerShdw>
                </a:effectLst>
                <a:cs typeface="+mj-cs"/>
              </a:rPr>
              <a:t> </a:t>
            </a:r>
            <a:r>
              <a:rPr lang="ar-SA" sz="3000" b="1" u="sng" dirty="0">
                <a:solidFill>
                  <a:srgbClr val="FF0000"/>
                </a:solidFill>
                <a:effectLst>
                  <a:outerShdw blurRad="38100" dist="38100" dir="2700000" algn="tl">
                    <a:srgbClr val="000000">
                      <a:alpha val="43137"/>
                    </a:srgbClr>
                  </a:outerShdw>
                </a:effectLst>
                <a:cs typeface="+mj-cs"/>
              </a:rPr>
              <a:t>ويكون حسن الظن </a:t>
            </a:r>
            <a:r>
              <a:rPr lang="ar-SA" sz="3000" b="1" u="sng" dirty="0" smtClean="0">
                <a:solidFill>
                  <a:srgbClr val="FF0000"/>
                </a:solidFill>
                <a:effectLst>
                  <a:outerShdw blurRad="38100" dist="38100" dir="2700000" algn="tl">
                    <a:srgbClr val="000000">
                      <a:alpha val="43137"/>
                    </a:srgbClr>
                  </a:outerShdw>
                </a:effectLst>
                <a:cs typeface="+mj-cs"/>
              </a:rPr>
              <a:t>بالله</a:t>
            </a:r>
            <a:r>
              <a:rPr lang="ar-EG" sz="3000" b="1" u="sng" dirty="0" smtClean="0">
                <a:solidFill>
                  <a:srgbClr val="FF0000"/>
                </a:solidFill>
                <a:effectLst>
                  <a:outerShdw blurRad="38100" dist="38100" dir="2700000" algn="tl">
                    <a:srgbClr val="000000">
                      <a:alpha val="43137"/>
                    </a:srgbClr>
                  </a:outerShdw>
                </a:effectLst>
                <a:cs typeface="+mj-cs"/>
              </a:rPr>
              <a:t>,,</a:t>
            </a:r>
          </a:p>
          <a:p>
            <a:pPr marL="0" indent="0">
              <a:buNone/>
            </a:pPr>
            <a:r>
              <a:rPr lang="ar-EG" sz="3000" b="1" dirty="0">
                <a:solidFill>
                  <a:srgbClr val="FF0000"/>
                </a:solidFill>
                <a:effectLst>
                  <a:outerShdw blurRad="38100" dist="38100" dir="2700000" algn="tl">
                    <a:srgbClr val="000000">
                      <a:alpha val="43137"/>
                    </a:srgbClr>
                  </a:outerShdw>
                </a:effectLst>
                <a:cs typeface="+mj-cs"/>
              </a:rPr>
              <a:t> </a:t>
            </a:r>
            <a:r>
              <a:rPr lang="ar-EG" sz="3000" b="1" dirty="0" smtClean="0">
                <a:solidFill>
                  <a:srgbClr val="FF0000"/>
                </a:solidFill>
                <a:effectLst>
                  <a:outerShdw blurRad="38100" dist="38100" dir="2700000" algn="tl">
                    <a:srgbClr val="000000">
                      <a:alpha val="43137"/>
                    </a:srgbClr>
                  </a:outerShdw>
                </a:effectLst>
                <a:cs typeface="+mj-cs"/>
              </a:rPr>
              <a:t>            </a:t>
            </a:r>
            <a:r>
              <a:rPr lang="ar-SA" sz="3000" b="1" dirty="0" smtClean="0">
                <a:solidFill>
                  <a:srgbClr val="FF0000"/>
                </a:solidFill>
                <a:effectLst>
                  <a:outerShdw blurRad="38100" dist="38100" dir="2700000" algn="tl">
                    <a:srgbClr val="000000">
                      <a:alpha val="43137"/>
                    </a:srgbClr>
                  </a:outerShdw>
                </a:effectLst>
                <a:cs typeface="+mj-cs"/>
              </a:rPr>
              <a:t> </a:t>
            </a:r>
            <a:r>
              <a:rPr lang="ar-SA" sz="3000" b="1" u="sng" dirty="0">
                <a:solidFill>
                  <a:srgbClr val="FF0000"/>
                </a:solidFill>
                <a:effectLst>
                  <a:outerShdw blurRad="38100" dist="38100" dir="2700000" algn="tl">
                    <a:srgbClr val="000000">
                      <a:alpha val="43137"/>
                    </a:srgbClr>
                  </a:outerShdw>
                </a:effectLst>
                <a:cs typeface="+mj-cs"/>
              </a:rPr>
              <a:t>بحسن العمل لله سبحانه</a:t>
            </a:r>
            <a:r>
              <a:rPr lang="en-US" sz="3000" b="1" u="sng" dirty="0">
                <a:solidFill>
                  <a:srgbClr val="FF0000"/>
                </a:solidFill>
                <a:effectLst>
                  <a:outerShdw blurRad="38100" dist="38100" dir="2700000" algn="tl">
                    <a:srgbClr val="000000">
                      <a:alpha val="43137"/>
                    </a:srgbClr>
                  </a:outerShdw>
                </a:effectLst>
                <a:cs typeface="+mj-cs"/>
              </a:rPr>
              <a:t>..</a:t>
            </a:r>
            <a:br>
              <a:rPr lang="en-US" sz="3000" b="1" u="sng" dirty="0">
                <a:solidFill>
                  <a:srgbClr val="FF0000"/>
                </a:solidFill>
                <a:effectLst>
                  <a:outerShdw blurRad="38100" dist="38100" dir="2700000" algn="tl">
                    <a:srgbClr val="000000">
                      <a:alpha val="43137"/>
                    </a:srgbClr>
                  </a:outerShdw>
                </a:effectLst>
                <a:cs typeface="+mj-cs"/>
              </a:rPr>
            </a:br>
            <a:endParaRPr lang="ar-EG" sz="3000" b="1" u="sng" dirty="0" smtClean="0">
              <a:solidFill>
                <a:srgbClr val="FF0000"/>
              </a:solidFill>
              <a:effectLst>
                <a:outerShdw blurRad="38100" dist="38100" dir="2700000" algn="tl">
                  <a:srgbClr val="000000">
                    <a:alpha val="43137"/>
                  </a:srgbClr>
                </a:outerShdw>
              </a:effectLst>
              <a:cs typeface="+mj-cs"/>
            </a:endParaRPr>
          </a:p>
          <a:p>
            <a:pPr marL="0" indent="0">
              <a:buNone/>
            </a:pPr>
            <a:r>
              <a:rPr lang="en-US" sz="3000" b="1" dirty="0">
                <a:solidFill>
                  <a:srgbClr val="002060"/>
                </a:solidFill>
                <a:effectLst>
                  <a:outerShdw blurRad="38100" dist="38100" dir="2700000" algn="tl">
                    <a:srgbClr val="000000">
                      <a:alpha val="43137"/>
                    </a:srgbClr>
                  </a:outerShdw>
                </a:effectLst>
                <a:cs typeface="+mj-cs"/>
              </a:rPr>
              <a:t/>
            </a:r>
            <a:br>
              <a:rPr lang="en-US" sz="3000" b="1" dirty="0">
                <a:solidFill>
                  <a:srgbClr val="002060"/>
                </a:solidFill>
                <a:effectLst>
                  <a:outerShdw blurRad="38100" dist="38100" dir="2700000" algn="tl">
                    <a:srgbClr val="000000">
                      <a:alpha val="43137"/>
                    </a:srgbClr>
                  </a:outerShdw>
                </a:effectLst>
                <a:cs typeface="+mj-cs"/>
              </a:rPr>
            </a:br>
            <a:r>
              <a:rPr lang="en-US" sz="3000" b="1" dirty="0">
                <a:solidFill>
                  <a:srgbClr val="002060"/>
                </a:solidFill>
                <a:effectLst>
                  <a:outerShdw blurRad="38100" dist="38100" dir="2700000" algn="tl">
                    <a:srgbClr val="000000">
                      <a:alpha val="43137"/>
                    </a:srgbClr>
                  </a:outerShdw>
                </a:effectLst>
                <a:cs typeface="+mj-cs"/>
              </a:rPr>
              <a:t> </a:t>
            </a:r>
            <a:r>
              <a:rPr lang="ar-SA" sz="3000" b="1" u="sng" dirty="0">
                <a:solidFill>
                  <a:srgbClr val="00B050"/>
                </a:solidFill>
                <a:effectLst>
                  <a:outerShdw blurRad="38100" dist="38100" dir="2700000" algn="tl">
                    <a:srgbClr val="000000">
                      <a:alpha val="43137"/>
                    </a:srgbClr>
                  </a:outerShdw>
                </a:effectLst>
                <a:cs typeface="+mj-cs"/>
              </a:rPr>
              <a:t>وقال الحسن البصري</a:t>
            </a:r>
            <a:r>
              <a:rPr lang="en-US" sz="3000" b="1" u="sng" dirty="0">
                <a:solidFill>
                  <a:srgbClr val="00B050"/>
                </a:solidFill>
                <a:effectLst>
                  <a:outerShdw blurRad="38100" dist="38100" dir="2700000" algn="tl">
                    <a:srgbClr val="000000">
                      <a:alpha val="43137"/>
                    </a:srgbClr>
                  </a:outerShdw>
                </a:effectLst>
                <a:cs typeface="+mj-cs"/>
              </a:rPr>
              <a:t>:</a:t>
            </a:r>
            <a:r>
              <a:rPr lang="en-US" sz="3000" b="1" dirty="0">
                <a:solidFill>
                  <a:srgbClr val="002060"/>
                </a:solidFill>
                <a:effectLst>
                  <a:outerShdw blurRad="38100" dist="38100" dir="2700000" algn="tl">
                    <a:srgbClr val="000000">
                      <a:alpha val="43137"/>
                    </a:srgbClr>
                  </a:outerShdw>
                </a:effectLst>
                <a:cs typeface="+mj-cs"/>
              </a:rPr>
              <a:t/>
            </a:r>
            <a:br>
              <a:rPr lang="en-US" sz="3000" b="1" dirty="0">
                <a:solidFill>
                  <a:srgbClr val="002060"/>
                </a:solidFill>
                <a:effectLst>
                  <a:outerShdw blurRad="38100" dist="38100" dir="2700000" algn="tl">
                    <a:srgbClr val="000000">
                      <a:alpha val="43137"/>
                    </a:srgbClr>
                  </a:outerShdw>
                </a:effectLst>
                <a:cs typeface="+mj-cs"/>
              </a:rPr>
            </a:br>
            <a:r>
              <a:rPr lang="en-US" sz="3000" b="1" dirty="0">
                <a:solidFill>
                  <a:srgbClr val="002060"/>
                </a:solidFill>
                <a:effectLst>
                  <a:outerShdw blurRad="38100" dist="38100" dir="2700000" algn="tl">
                    <a:srgbClr val="000000">
                      <a:alpha val="43137"/>
                    </a:srgbClr>
                  </a:outerShdw>
                </a:effectLst>
                <a:cs typeface="+mj-cs"/>
              </a:rPr>
              <a:t>"</a:t>
            </a:r>
            <a:r>
              <a:rPr lang="ar-SA" sz="3000" b="1" dirty="0">
                <a:solidFill>
                  <a:srgbClr val="002060"/>
                </a:solidFill>
                <a:effectLst>
                  <a:outerShdw blurRad="38100" dist="38100" dir="2700000" algn="tl">
                    <a:srgbClr val="000000">
                      <a:alpha val="43137"/>
                    </a:srgbClr>
                  </a:outerShdw>
                </a:effectLst>
                <a:cs typeface="+mj-cs"/>
              </a:rPr>
              <a:t>إنَّ المؤمنَ أحسنَ الظنَّ بربِّهِ فأحسنَ العملَ، وإنَّ المنافقَ </a:t>
            </a:r>
            <a:r>
              <a:rPr lang="ar-SA" sz="3000" b="1" dirty="0" smtClean="0">
                <a:solidFill>
                  <a:srgbClr val="002060"/>
                </a:solidFill>
                <a:effectLst>
                  <a:outerShdw blurRad="38100" dist="38100" dir="2700000" algn="tl">
                    <a:srgbClr val="000000">
                      <a:alpha val="43137"/>
                    </a:srgbClr>
                  </a:outerShdw>
                </a:effectLst>
                <a:cs typeface="+mj-cs"/>
              </a:rPr>
              <a:t>أساءَ</a:t>
            </a:r>
            <a:r>
              <a:rPr lang="ar-EG" sz="3000" b="1" dirty="0" smtClean="0">
                <a:solidFill>
                  <a:srgbClr val="002060"/>
                </a:solidFill>
                <a:effectLst>
                  <a:outerShdw blurRad="38100" dist="38100" dir="2700000" algn="tl">
                    <a:srgbClr val="000000">
                      <a:alpha val="43137"/>
                    </a:srgbClr>
                  </a:outerShdw>
                </a:effectLst>
                <a:cs typeface="+mj-cs"/>
              </a:rPr>
              <a:t> </a:t>
            </a:r>
            <a:r>
              <a:rPr lang="ar-SA" sz="3000" b="1" dirty="0" smtClean="0">
                <a:solidFill>
                  <a:srgbClr val="002060"/>
                </a:solidFill>
                <a:effectLst>
                  <a:outerShdw blurRad="38100" dist="38100" dir="2700000" algn="tl">
                    <a:srgbClr val="000000">
                      <a:alpha val="43137"/>
                    </a:srgbClr>
                  </a:outerShdw>
                </a:effectLst>
                <a:cs typeface="+mj-cs"/>
              </a:rPr>
              <a:t>الظنَّ </a:t>
            </a:r>
            <a:r>
              <a:rPr lang="ar-SA" sz="3000" b="1" dirty="0">
                <a:solidFill>
                  <a:srgbClr val="002060"/>
                </a:solidFill>
                <a:effectLst>
                  <a:outerShdw blurRad="38100" dist="38100" dir="2700000" algn="tl">
                    <a:srgbClr val="000000">
                      <a:alpha val="43137"/>
                    </a:srgbClr>
                  </a:outerShdw>
                </a:effectLst>
                <a:cs typeface="+mj-cs"/>
              </a:rPr>
              <a:t>فأساءَ العمل</a:t>
            </a:r>
            <a:r>
              <a:rPr lang="en-US" sz="3000" b="1" dirty="0" smtClean="0">
                <a:solidFill>
                  <a:srgbClr val="002060"/>
                </a:solidFill>
                <a:effectLst>
                  <a:outerShdw blurRad="38100" dist="38100" dir="2700000" algn="tl">
                    <a:srgbClr val="000000">
                      <a:alpha val="43137"/>
                    </a:srgbClr>
                  </a:outerShdw>
                </a:effectLst>
                <a:cs typeface="+mj-cs"/>
              </a:rPr>
              <a:t>.«</a:t>
            </a:r>
            <a:endParaRPr lang="ar-EG" sz="3000" b="1" dirty="0" smtClean="0">
              <a:solidFill>
                <a:srgbClr val="002060"/>
              </a:solidFill>
              <a:effectLst>
                <a:outerShdw blurRad="38100" dist="38100" dir="2700000" algn="tl">
                  <a:srgbClr val="000000">
                    <a:alpha val="43137"/>
                  </a:srgbClr>
                </a:outerShdw>
              </a:effectLst>
              <a:cs typeface="+mj-cs"/>
            </a:endParaRPr>
          </a:p>
          <a:p>
            <a:pPr marL="0" indent="0">
              <a:buNone/>
            </a:pPr>
            <a:r>
              <a:rPr lang="en-US" sz="3000" b="1" dirty="0">
                <a:solidFill>
                  <a:srgbClr val="002060"/>
                </a:solidFill>
                <a:effectLst>
                  <a:outerShdw blurRad="38100" dist="38100" dir="2700000" algn="tl">
                    <a:srgbClr val="000000">
                      <a:alpha val="43137"/>
                    </a:srgbClr>
                  </a:outerShdw>
                </a:effectLst>
                <a:cs typeface="+mj-cs"/>
              </a:rPr>
              <a:t/>
            </a:r>
            <a:br>
              <a:rPr lang="en-US" sz="3000" b="1" dirty="0">
                <a:solidFill>
                  <a:srgbClr val="002060"/>
                </a:solidFill>
                <a:effectLst>
                  <a:outerShdw blurRad="38100" dist="38100" dir="2700000" algn="tl">
                    <a:srgbClr val="000000">
                      <a:alpha val="43137"/>
                    </a:srgbClr>
                  </a:outerShdw>
                </a:effectLst>
                <a:cs typeface="+mj-cs"/>
              </a:rPr>
            </a:br>
            <a:r>
              <a:rPr lang="en-US" sz="3000" b="1" dirty="0">
                <a:solidFill>
                  <a:srgbClr val="002060"/>
                </a:solidFill>
                <a:effectLst>
                  <a:outerShdw blurRad="38100" dist="38100" dir="2700000" algn="tl">
                    <a:srgbClr val="000000">
                      <a:alpha val="43137"/>
                    </a:srgbClr>
                  </a:outerShdw>
                </a:effectLst>
                <a:cs typeface="+mj-cs"/>
              </a:rPr>
              <a:t> </a:t>
            </a:r>
            <a:r>
              <a:rPr lang="ar-SA" sz="3000" b="1" dirty="0">
                <a:solidFill>
                  <a:srgbClr val="002060"/>
                </a:solidFill>
                <a:effectLst>
                  <a:outerShdw blurRad="38100" dist="38100" dir="2700000" algn="tl">
                    <a:srgbClr val="000000">
                      <a:alpha val="43137"/>
                    </a:srgbClr>
                  </a:outerShdw>
                </a:effectLst>
                <a:cs typeface="+mj-cs"/>
              </a:rPr>
              <a:t>فحسن الظن إنما يكون مع انعقاد أسباب النجاة </a:t>
            </a:r>
            <a:r>
              <a:rPr lang="ar-SA" sz="3000" b="1" dirty="0" smtClean="0">
                <a:solidFill>
                  <a:srgbClr val="002060"/>
                </a:solidFill>
                <a:effectLst>
                  <a:outerShdw blurRad="38100" dist="38100" dir="2700000" algn="tl">
                    <a:srgbClr val="000000">
                      <a:alpha val="43137"/>
                    </a:srgbClr>
                  </a:outerShdw>
                </a:effectLst>
                <a:cs typeface="+mj-cs"/>
              </a:rPr>
              <a:t>،</a:t>
            </a:r>
            <a:r>
              <a:rPr lang="ar-EG" sz="3000" b="1" dirty="0" smtClean="0">
                <a:solidFill>
                  <a:srgbClr val="002060"/>
                </a:solidFill>
                <a:effectLst>
                  <a:outerShdw blurRad="38100" dist="38100" dir="2700000" algn="tl">
                    <a:srgbClr val="000000">
                      <a:alpha val="43137"/>
                    </a:srgbClr>
                  </a:outerShdw>
                </a:effectLst>
                <a:cs typeface="+mj-cs"/>
              </a:rPr>
              <a:t>  </a:t>
            </a:r>
            <a:r>
              <a:rPr lang="ar-SA" sz="3000" b="1" dirty="0" smtClean="0">
                <a:solidFill>
                  <a:srgbClr val="002060"/>
                </a:solidFill>
                <a:effectLst>
                  <a:outerShdw blurRad="38100" dist="38100" dir="2700000" algn="tl">
                    <a:srgbClr val="000000">
                      <a:alpha val="43137"/>
                    </a:srgbClr>
                  </a:outerShdw>
                </a:effectLst>
                <a:cs typeface="+mj-cs"/>
              </a:rPr>
              <a:t>وأما </a:t>
            </a:r>
            <a:r>
              <a:rPr lang="ar-SA" sz="3000" b="1" dirty="0">
                <a:solidFill>
                  <a:srgbClr val="002060"/>
                </a:solidFill>
                <a:effectLst>
                  <a:outerShdw blurRad="38100" dist="38100" dir="2700000" algn="tl">
                    <a:srgbClr val="000000">
                      <a:alpha val="43137"/>
                    </a:srgbClr>
                  </a:outerShdw>
                </a:effectLst>
                <a:cs typeface="+mj-cs"/>
              </a:rPr>
              <a:t>مع انعقاد أسباب الهلاك ؛ فهذا سوء ظن بالله والعياذ بالله</a:t>
            </a:r>
            <a:r>
              <a:rPr lang="en-US" sz="3000" b="1" dirty="0">
                <a:solidFill>
                  <a:srgbClr val="002060"/>
                </a:solidFill>
                <a:effectLst>
                  <a:outerShdw blurRad="38100" dist="38100" dir="2700000" algn="tl">
                    <a:srgbClr val="000000">
                      <a:alpha val="43137"/>
                    </a:srgbClr>
                  </a:outerShdw>
                </a:effectLst>
                <a:cs typeface="+mj-cs"/>
              </a:rPr>
              <a:t>..</a:t>
            </a:r>
            <a:br>
              <a:rPr lang="en-US" sz="3000" b="1" dirty="0">
                <a:solidFill>
                  <a:srgbClr val="002060"/>
                </a:solidFill>
                <a:effectLst>
                  <a:outerShdw blurRad="38100" dist="38100" dir="2700000" algn="tl">
                    <a:srgbClr val="000000">
                      <a:alpha val="43137"/>
                    </a:srgbClr>
                  </a:outerShdw>
                </a:effectLst>
                <a:cs typeface="+mj-cs"/>
              </a:rPr>
            </a:br>
            <a:r>
              <a:rPr lang="en-US" sz="3000" b="1" dirty="0">
                <a:solidFill>
                  <a:srgbClr val="002060"/>
                </a:solidFill>
                <a:effectLst>
                  <a:outerShdw blurRad="38100" dist="38100" dir="2700000" algn="tl">
                    <a:srgbClr val="000000">
                      <a:alpha val="43137"/>
                    </a:srgbClr>
                  </a:outerShdw>
                </a:effectLst>
                <a:cs typeface="+mj-cs"/>
              </a:rPr>
              <a:t> </a:t>
            </a:r>
            <a:r>
              <a:rPr lang="ar-SA" sz="3000" b="1" dirty="0">
                <a:solidFill>
                  <a:srgbClr val="002060"/>
                </a:solidFill>
                <a:effectLst>
                  <a:outerShdw blurRad="38100" dist="38100" dir="2700000" algn="tl">
                    <a:srgbClr val="000000">
                      <a:alpha val="43137"/>
                    </a:srgbClr>
                  </a:outerShdw>
                </a:effectLst>
                <a:cs typeface="+mj-cs"/>
              </a:rPr>
              <a:t>فمن ظن أن الله </a:t>
            </a:r>
            <a:r>
              <a:rPr lang="ar-SA" sz="3000" b="1" dirty="0" smtClean="0">
                <a:solidFill>
                  <a:srgbClr val="002060"/>
                </a:solidFill>
                <a:effectLst>
                  <a:outerShdw blurRad="38100" dist="38100" dir="2700000" algn="tl">
                    <a:srgbClr val="000000">
                      <a:alpha val="43137"/>
                    </a:srgbClr>
                  </a:outerShdw>
                </a:effectLst>
                <a:cs typeface="+mj-cs"/>
              </a:rPr>
              <a:t>محاسب</a:t>
            </a:r>
            <a:r>
              <a:rPr lang="ar-EG" sz="3000" b="1" dirty="0">
                <a:solidFill>
                  <a:srgbClr val="002060"/>
                </a:solidFill>
                <a:effectLst>
                  <a:outerShdw blurRad="38100" dist="38100" dir="2700000" algn="tl">
                    <a:srgbClr val="000000">
                      <a:alpha val="43137"/>
                    </a:srgbClr>
                  </a:outerShdw>
                </a:effectLst>
                <a:cs typeface="+mj-cs"/>
              </a:rPr>
              <a:t>ه</a:t>
            </a:r>
            <a:r>
              <a:rPr lang="ar-SA" sz="3000" b="1" dirty="0" smtClean="0">
                <a:solidFill>
                  <a:srgbClr val="002060"/>
                </a:solidFill>
                <a:effectLst>
                  <a:outerShdw blurRad="38100" dist="38100" dir="2700000" algn="tl">
                    <a:srgbClr val="000000">
                      <a:alpha val="43137"/>
                    </a:srgbClr>
                  </a:outerShdw>
                </a:effectLst>
                <a:cs typeface="+mj-cs"/>
              </a:rPr>
              <a:t> </a:t>
            </a:r>
            <a:r>
              <a:rPr lang="ar-SA" sz="3000" b="1" dirty="0">
                <a:solidFill>
                  <a:srgbClr val="002060"/>
                </a:solidFill>
                <a:effectLst>
                  <a:outerShdw blurRad="38100" dist="38100" dir="2700000" algn="tl">
                    <a:srgbClr val="000000">
                      <a:alpha val="43137"/>
                    </a:srgbClr>
                  </a:outerShdw>
                </a:effectLst>
                <a:cs typeface="+mj-cs"/>
              </a:rPr>
              <a:t>أحسن عمله ليوم يلقى فيه ربه فوفقه الله لحسن الخاتمة</a:t>
            </a:r>
            <a:r>
              <a:rPr lang="en-US" sz="3000" b="1" dirty="0">
                <a:solidFill>
                  <a:srgbClr val="002060"/>
                </a:solidFill>
                <a:effectLst>
                  <a:outerShdw blurRad="38100" dist="38100" dir="2700000" algn="tl">
                    <a:srgbClr val="000000">
                      <a:alpha val="43137"/>
                    </a:srgbClr>
                  </a:outerShdw>
                </a:effectLst>
                <a:cs typeface="+mj-cs"/>
              </a:rPr>
              <a:t>..</a:t>
            </a:r>
            <a:br>
              <a:rPr lang="en-US" sz="3000" b="1" dirty="0">
                <a:solidFill>
                  <a:srgbClr val="002060"/>
                </a:solidFill>
                <a:effectLst>
                  <a:outerShdw blurRad="38100" dist="38100" dir="2700000" algn="tl">
                    <a:srgbClr val="000000">
                      <a:alpha val="43137"/>
                    </a:srgbClr>
                  </a:outerShdw>
                </a:effectLst>
                <a:cs typeface="+mj-cs"/>
              </a:rPr>
            </a:br>
            <a:endParaRPr lang="ar-EG" sz="3000" b="1" dirty="0">
              <a:solidFill>
                <a:srgbClr val="00206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19795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5275" y="584309"/>
            <a:ext cx="7473950" cy="4351338"/>
          </a:xfrm>
        </p:spPr>
        <p:txBody>
          <a:bodyPr>
            <a:noAutofit/>
          </a:bodyPr>
          <a:lstStyle/>
          <a:p>
            <a:pPr marL="0" indent="0">
              <a:buNone/>
            </a:pPr>
            <a:r>
              <a:rPr lang="en-US" sz="3300" b="1" dirty="0">
                <a:solidFill>
                  <a:srgbClr val="002060"/>
                </a:solidFill>
                <a:effectLst>
                  <a:outerShdw blurRad="38100" dist="38100" dir="2700000" algn="tl">
                    <a:srgbClr val="000000">
                      <a:alpha val="43137"/>
                    </a:srgbClr>
                  </a:outerShdw>
                </a:effectLst>
              </a:rPr>
              <a:t> </a:t>
            </a:r>
            <a:r>
              <a:rPr lang="ar-SA" b="1" u="sng" dirty="0">
                <a:solidFill>
                  <a:srgbClr val="FF0000"/>
                </a:solidFill>
                <a:effectLst>
                  <a:outerShdw blurRad="38100" dist="38100" dir="2700000" algn="tl">
                    <a:srgbClr val="000000">
                      <a:alpha val="43137"/>
                    </a:srgbClr>
                  </a:outerShdw>
                </a:effectLst>
              </a:rPr>
              <a:t>قال أبو هريرة رضي اللـه عنه</a:t>
            </a:r>
            <a:r>
              <a:rPr lang="ar-SA" b="1" u="sng" dirty="0" smtClean="0">
                <a:solidFill>
                  <a:srgbClr val="FF0000"/>
                </a:solidFill>
                <a:effectLst>
                  <a:outerShdw blurRad="38100" dist="38100" dir="2700000" algn="tl">
                    <a:srgbClr val="000000">
                      <a:alpha val="43137"/>
                    </a:srgbClr>
                  </a:outerShdw>
                </a:effectLst>
              </a:rPr>
              <a:t>:</a:t>
            </a:r>
            <a:endParaRPr lang="ar-EG" b="1" u="sng" dirty="0" smtClean="0">
              <a:solidFill>
                <a:srgbClr val="FF0000"/>
              </a:solidFill>
              <a:effectLst>
                <a:outerShdw blurRad="38100" dist="38100" dir="2700000" algn="tl">
                  <a:srgbClr val="000000">
                    <a:alpha val="43137"/>
                  </a:srgbClr>
                </a:outerShdw>
              </a:effectLst>
            </a:endParaRPr>
          </a:p>
          <a:p>
            <a:pPr marL="0" indent="0">
              <a:buNone/>
            </a:pPr>
            <a:r>
              <a:rPr lang="ar-SA" b="1" dirty="0" smtClean="0">
                <a:solidFill>
                  <a:srgbClr val="002060"/>
                </a:solidFill>
                <a:effectLst>
                  <a:outerShdw blurRad="38100" dist="38100" dir="2700000" algn="tl">
                    <a:srgbClr val="000000">
                      <a:alpha val="43137"/>
                    </a:srgbClr>
                  </a:outerShdw>
                </a:effectLst>
              </a:rPr>
              <a:t>إن </a:t>
            </a:r>
            <a:r>
              <a:rPr lang="ar-SA" b="1" dirty="0">
                <a:solidFill>
                  <a:srgbClr val="002060"/>
                </a:solidFill>
                <a:effectLst>
                  <a:outerShdw blurRad="38100" dist="38100" dir="2700000" algn="tl">
                    <a:srgbClr val="000000">
                      <a:alpha val="43137"/>
                    </a:srgbClr>
                  </a:outerShdw>
                </a:effectLst>
              </a:rPr>
              <a:t>حسن الظن </a:t>
            </a:r>
            <a:r>
              <a:rPr lang="ar-SA" b="1" dirty="0" smtClean="0">
                <a:solidFill>
                  <a:srgbClr val="002060"/>
                </a:solidFill>
                <a:effectLst>
                  <a:outerShdw blurRad="38100" dist="38100" dir="2700000" algn="tl">
                    <a:srgbClr val="000000">
                      <a:alpha val="43137"/>
                    </a:srgbClr>
                  </a:outerShdw>
                </a:effectLst>
              </a:rPr>
              <a:t>بالل</a:t>
            </a:r>
            <a:r>
              <a:rPr lang="ar-EG" b="1" dirty="0">
                <a:solidFill>
                  <a:srgbClr val="002060"/>
                </a:solidFill>
                <a:effectLst>
                  <a:outerShdw blurRad="38100" dist="38100" dir="2700000" algn="tl">
                    <a:srgbClr val="000000">
                      <a:alpha val="43137"/>
                    </a:srgbClr>
                  </a:outerShdw>
                </a:effectLst>
              </a:rPr>
              <a:t>ه</a:t>
            </a:r>
            <a:r>
              <a:rPr lang="ar-SA" b="1" dirty="0" smtClean="0">
                <a:solidFill>
                  <a:srgbClr val="002060"/>
                </a:solidFill>
                <a:effectLst>
                  <a:outerShdw blurRad="38100" dist="38100" dir="2700000" algn="tl">
                    <a:srgbClr val="000000">
                      <a:alpha val="43137"/>
                    </a:srgbClr>
                  </a:outerShdw>
                </a:effectLst>
              </a:rPr>
              <a:t> </a:t>
            </a:r>
            <a:r>
              <a:rPr lang="ar-SA" b="1" dirty="0">
                <a:solidFill>
                  <a:srgbClr val="002060"/>
                </a:solidFill>
                <a:effectLst>
                  <a:outerShdw blurRad="38100" dist="38100" dir="2700000" algn="tl">
                    <a:srgbClr val="000000">
                      <a:alpha val="43137"/>
                    </a:srgbClr>
                  </a:outerShdw>
                </a:effectLst>
              </a:rPr>
              <a:t>من حسن عبادة </a:t>
            </a:r>
            <a:r>
              <a:rPr lang="ar-SA" b="1" dirty="0" smtClean="0">
                <a:solidFill>
                  <a:srgbClr val="002060"/>
                </a:solidFill>
                <a:effectLst>
                  <a:outerShdw blurRad="38100" dist="38100" dir="2700000" algn="tl">
                    <a:srgbClr val="000000">
                      <a:alpha val="43137"/>
                    </a:srgbClr>
                  </a:outerShdw>
                </a:effectLst>
              </a:rPr>
              <a:t>اللـه</a:t>
            </a:r>
            <a:r>
              <a:rPr lang="en-US" sz="3300" b="1" dirty="0">
                <a:solidFill>
                  <a:srgbClr val="002060"/>
                </a:solidFill>
                <a:effectLst>
                  <a:outerShdw blurRad="38100" dist="38100" dir="2700000" algn="tl">
                    <a:srgbClr val="000000">
                      <a:alpha val="43137"/>
                    </a:srgbClr>
                  </a:outerShdw>
                </a:effectLst>
              </a:rPr>
              <a:t/>
            </a:r>
            <a:br>
              <a:rPr lang="en-US" sz="3300" b="1" dirty="0">
                <a:solidFill>
                  <a:srgbClr val="002060"/>
                </a:solidFill>
                <a:effectLst>
                  <a:outerShdw blurRad="38100" dist="38100" dir="2700000" algn="tl">
                    <a:srgbClr val="000000">
                      <a:alpha val="43137"/>
                    </a:srgbClr>
                  </a:outerShdw>
                </a:effectLst>
              </a:rPr>
            </a:b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en-US" sz="3300" b="1" u="sng" dirty="0">
                <a:solidFill>
                  <a:srgbClr val="FF0000"/>
                </a:solidFill>
                <a:effectLst>
                  <a:outerShdw blurRad="38100" dist="38100" dir="2700000" algn="tl">
                    <a:srgbClr val="000000">
                      <a:alpha val="43137"/>
                    </a:srgbClr>
                  </a:outerShdw>
                </a:effectLst>
              </a:rPr>
              <a:t> </a:t>
            </a:r>
            <a:r>
              <a:rPr lang="ar-SA" sz="2500" b="1" u="sng" dirty="0" smtClean="0">
                <a:solidFill>
                  <a:srgbClr val="FF0000"/>
                </a:solidFill>
                <a:effectLst>
                  <a:outerShdw blurRad="38100" dist="38100" dir="2700000" algn="tl">
                    <a:srgbClr val="000000">
                      <a:alpha val="43137"/>
                    </a:srgbClr>
                  </a:outerShdw>
                </a:effectLst>
              </a:rPr>
              <a:t>وأما من أساء الظن بربه وأنه تاركه هملا</a:t>
            </a:r>
            <a:endParaRPr lang="en-US" sz="2500" b="1" u="sng" dirty="0" smtClean="0">
              <a:solidFill>
                <a:srgbClr val="FF0000"/>
              </a:solidFill>
              <a:effectLst>
                <a:outerShdw blurRad="38100" dist="38100" dir="2700000" algn="tl">
                  <a:srgbClr val="000000">
                    <a:alpha val="43137"/>
                  </a:srgbClr>
                </a:outerShdw>
              </a:effectLst>
            </a:endParaRPr>
          </a:p>
          <a:p>
            <a:pPr marL="0" indent="0">
              <a:buNone/>
            </a:pPr>
            <a:r>
              <a:rPr lang="ar-SA" sz="2500" b="1" u="sng" dirty="0" smtClean="0">
                <a:solidFill>
                  <a:srgbClr val="FF0000"/>
                </a:solidFill>
                <a:effectLst>
                  <a:outerShdw blurRad="38100" dist="38100" dir="2700000" algn="tl">
                    <a:srgbClr val="000000">
                      <a:alpha val="43137"/>
                    </a:srgbClr>
                  </a:outerShdw>
                </a:effectLst>
              </a:rPr>
              <a:t> فباشر </a:t>
            </a:r>
            <a:r>
              <a:rPr lang="ar-SA" sz="2500" b="1" u="sng" dirty="0">
                <a:solidFill>
                  <a:srgbClr val="FF0000"/>
                </a:solidFill>
                <a:effectLst>
                  <a:outerShdw blurRad="38100" dist="38100" dir="2700000" algn="tl">
                    <a:srgbClr val="000000">
                      <a:alpha val="43137"/>
                    </a:srgbClr>
                  </a:outerShdw>
                </a:effectLst>
              </a:rPr>
              <a:t>أسباب الهلاك في </a:t>
            </a:r>
            <a:r>
              <a:rPr lang="ar-SA" sz="2500" b="1" u="sng" dirty="0" smtClean="0">
                <a:solidFill>
                  <a:srgbClr val="FF0000"/>
                </a:solidFill>
                <a:effectLst>
                  <a:outerShdw blurRad="38100" dist="38100" dir="2700000" algn="tl">
                    <a:srgbClr val="000000">
                      <a:alpha val="43137"/>
                    </a:srgbClr>
                  </a:outerShdw>
                </a:effectLst>
              </a:rPr>
              <a:t>الدنيا</a:t>
            </a:r>
            <a:r>
              <a:rPr lang="ar-EG" sz="2500" b="1" u="sng" dirty="0" smtClean="0">
                <a:solidFill>
                  <a:srgbClr val="FF0000"/>
                </a:solidFill>
                <a:effectLst>
                  <a:outerShdw blurRad="38100" dist="38100" dir="2700000" algn="tl">
                    <a:srgbClr val="000000">
                      <a:alpha val="43137"/>
                    </a:srgbClr>
                  </a:outerShdw>
                </a:effectLst>
              </a:rPr>
              <a:t>:</a:t>
            </a:r>
            <a:endParaRPr lang="ar-EG" sz="2500" b="1" dirty="0" smtClean="0">
              <a:solidFill>
                <a:srgbClr val="FF0000"/>
              </a:solidFill>
              <a:effectLst>
                <a:outerShdw blurRad="38100" dist="38100" dir="2700000" algn="tl">
                  <a:srgbClr val="000000">
                    <a:alpha val="43137"/>
                  </a:srgbClr>
                </a:outerShdw>
              </a:effectLst>
            </a:endParaRPr>
          </a:p>
          <a:p>
            <a:pPr marL="0" indent="0">
              <a:buNone/>
            </a:pPr>
            <a:r>
              <a:rPr lang="ar-SA" sz="2500" b="1" dirty="0" smtClean="0">
                <a:solidFill>
                  <a:srgbClr val="002060"/>
                </a:solidFill>
                <a:effectLst>
                  <a:outerShdw blurRad="38100" dist="38100" dir="2700000" algn="tl">
                    <a:srgbClr val="000000">
                      <a:alpha val="43137"/>
                    </a:srgbClr>
                  </a:outerShdw>
                </a:effectLst>
              </a:rPr>
              <a:t>هلك </a:t>
            </a:r>
            <a:r>
              <a:rPr lang="ar-SA" sz="2500" b="1" dirty="0">
                <a:solidFill>
                  <a:srgbClr val="002060"/>
                </a:solidFill>
                <a:effectLst>
                  <a:outerShdw blurRad="38100" dist="38100" dir="2700000" algn="tl">
                    <a:srgbClr val="000000">
                      <a:alpha val="43137"/>
                    </a:srgbClr>
                  </a:outerShdw>
                </a:effectLst>
              </a:rPr>
              <a:t>في الآخرة نعوذ بالله من ذلك</a:t>
            </a:r>
            <a:r>
              <a:rPr lang="en-US" sz="2500" b="1" dirty="0" smtClean="0">
                <a:solidFill>
                  <a:srgbClr val="002060"/>
                </a:solidFill>
                <a:effectLst>
                  <a:outerShdw blurRad="38100" dist="38100" dir="2700000" algn="tl">
                    <a:srgbClr val="000000">
                      <a:alpha val="43137"/>
                    </a:srgbClr>
                  </a:outerShdw>
                </a:effectLst>
              </a:rPr>
              <a:t>..</a:t>
            </a:r>
            <a:endParaRPr lang="en-US" sz="2500" b="1" dirty="0">
              <a:solidFill>
                <a:srgbClr val="002060"/>
              </a:solidFill>
              <a:effectLst>
                <a:outerShdw blurRad="38100" dist="38100" dir="2700000" algn="tl">
                  <a:srgbClr val="000000">
                    <a:alpha val="43137"/>
                  </a:srgbClr>
                </a:outerShdw>
              </a:effectLst>
            </a:endParaRPr>
          </a:p>
          <a:p>
            <a:pPr marL="0" indent="0">
              <a:buNone/>
            </a:pPr>
            <a:r>
              <a:rPr lang="en-US" sz="3300" b="1" dirty="0" smtClean="0">
                <a:solidFill>
                  <a:srgbClr val="002060"/>
                </a:solidFill>
                <a:effectLst>
                  <a:outerShdw blurRad="38100" dist="38100" dir="2700000" algn="tl">
                    <a:srgbClr val="000000">
                      <a:alpha val="43137"/>
                    </a:srgbClr>
                  </a:outerShdw>
                </a:effectLst>
              </a:rPr>
              <a:t/>
            </a:r>
            <a:br>
              <a:rPr lang="en-US" sz="3300" b="1" dirty="0" smtClean="0">
                <a:solidFill>
                  <a:srgbClr val="002060"/>
                </a:solidFill>
                <a:effectLst>
                  <a:outerShdw blurRad="38100" dist="38100" dir="2700000" algn="tl">
                    <a:srgbClr val="000000">
                      <a:alpha val="43137"/>
                    </a:srgbClr>
                  </a:outerShdw>
                </a:effectLst>
              </a:rPr>
            </a:br>
            <a:r>
              <a:rPr lang="en-US" sz="3300" b="1" dirty="0" smtClean="0">
                <a:solidFill>
                  <a:srgbClr val="B00000"/>
                </a:solidFill>
                <a:effectLst>
                  <a:outerShdw blurRad="38100" dist="38100" dir="2700000" algn="tl">
                    <a:srgbClr val="000000">
                      <a:alpha val="43137"/>
                    </a:srgbClr>
                  </a:outerShdw>
                </a:effectLst>
              </a:rPr>
              <a:t> </a:t>
            </a:r>
            <a:r>
              <a:rPr lang="ar-SA" sz="3300" b="1" dirty="0" smtClean="0">
                <a:solidFill>
                  <a:srgbClr val="B00000"/>
                </a:solidFill>
                <a:effectLst>
                  <a:outerShdw blurRad="38100" dist="38100" dir="2700000" algn="tl">
                    <a:srgbClr val="000000">
                      <a:alpha val="43137"/>
                    </a:srgbClr>
                  </a:outerShdw>
                </a:effectLst>
              </a:rPr>
              <a:t>فأحسني ظنك غاليتي باللـه، وعلِّقي رجاءك به، وإياكِ وسوء الظن باللـه، فإنه من الموبقات المهلكات</a:t>
            </a:r>
            <a:r>
              <a:rPr lang="en-US" sz="3300" b="1" dirty="0" smtClean="0">
                <a:solidFill>
                  <a:srgbClr val="B00000"/>
                </a:solidFill>
                <a:effectLst>
                  <a:outerShdw blurRad="38100" dist="38100" dir="2700000" algn="tl">
                    <a:srgbClr val="000000">
                      <a:alpha val="43137"/>
                    </a:srgbClr>
                  </a:outerShdw>
                </a:effectLst>
              </a:rPr>
              <a:t>..</a:t>
            </a:r>
            <a:endParaRPr lang="ar-EG" sz="3300" b="1" dirty="0" smtClean="0">
              <a:solidFill>
                <a:srgbClr val="B00000"/>
              </a:solidFill>
              <a:effectLst>
                <a:outerShdw blurRad="38100" dist="38100" dir="2700000" algn="tl">
                  <a:srgbClr val="000000">
                    <a:alpha val="43137"/>
                  </a:srgbClr>
                </a:outerShdw>
              </a:effectLst>
            </a:endParaRPr>
          </a:p>
          <a:p>
            <a:pPr marL="0" indent="0">
              <a:buNone/>
            </a:pPr>
            <a:r>
              <a:rPr lang="en-US" sz="3300" b="1" dirty="0" smtClean="0">
                <a:solidFill>
                  <a:srgbClr val="002060"/>
                </a:solidFill>
                <a:effectLst>
                  <a:outerShdw blurRad="38100" dist="38100" dir="2700000" algn="tl">
                    <a:srgbClr val="000000">
                      <a:alpha val="43137"/>
                    </a:srgbClr>
                  </a:outerShdw>
                </a:effectLst>
              </a:rPr>
              <a:t> </a:t>
            </a:r>
            <a:r>
              <a:rPr lang="ar-SA" sz="3300" b="1" dirty="0" smtClean="0">
                <a:solidFill>
                  <a:srgbClr val="002060"/>
                </a:solidFill>
                <a:effectLst>
                  <a:outerShdw blurRad="38100" dist="38100" dir="2700000" algn="tl">
                    <a:srgbClr val="000000">
                      <a:alpha val="43137"/>
                    </a:srgbClr>
                  </a:outerShdw>
                </a:effectLst>
              </a:rPr>
              <a:t>قال تعالى: (الظَّانِّينَ بِاللَّهِ ظَنَّ السَّوْءِ عَلَيْهِمْ دَائِرَةُ السَّوْءِ وَغَضِبَ اللَّهُ عَلَيْهِمْ وَلَعَنَهُمْ وَأَعَدَّ لَهُمْ جَهَنَّمَ وَسَاءَتْ مَصِيرًا). نعوذ بالله من ذلك</a:t>
            </a:r>
            <a:r>
              <a:rPr lang="en-US" sz="3300" b="1" dirty="0" smtClean="0">
                <a:solidFill>
                  <a:srgbClr val="002060"/>
                </a:solidFill>
                <a:effectLst>
                  <a:outerShdw blurRad="38100" dist="38100" dir="2700000" algn="tl">
                    <a:srgbClr val="000000">
                      <a:alpha val="43137"/>
                    </a:srgbClr>
                  </a:outerShdw>
                </a:effectLst>
              </a:rPr>
              <a:t>..</a:t>
            </a:r>
            <a:br>
              <a:rPr lang="en-US" sz="3300" b="1" dirty="0" smtClean="0">
                <a:solidFill>
                  <a:srgbClr val="002060"/>
                </a:solidFill>
                <a:effectLst>
                  <a:outerShdw blurRad="38100" dist="38100" dir="2700000" algn="tl">
                    <a:srgbClr val="000000">
                      <a:alpha val="43137"/>
                    </a:srgbClr>
                  </a:outerShdw>
                </a:effectLst>
              </a:rPr>
            </a:br>
            <a:endParaRPr lang="ar-EG" sz="33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2707" y="0"/>
            <a:ext cx="1507504" cy="1016219"/>
          </a:xfrm>
          <a:prstGeom prst="rect">
            <a:avLst/>
          </a:prstGeom>
        </p:spPr>
      </p:pic>
    </p:spTree>
    <p:extLst>
      <p:ext uri="{BB962C8B-B14F-4D97-AF65-F5344CB8AC3E}">
        <p14:creationId xmlns:p14="http://schemas.microsoft.com/office/powerpoint/2010/main" val="127018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750"/>
                                        <p:tgtEl>
                                          <p:spTgt spid="3">
                                            <p:txEl>
                                              <p:pRg st="3" end="3"/>
                                            </p:txEl>
                                          </p:spTgt>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trips(downLeft)">
                                      <p:cBhvr>
                                        <p:cTn id="21" dur="75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strips(downLeft)">
                                      <p:cBhvr>
                                        <p:cTn id="26" dur="75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12"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strips(downLeft)">
                                      <p:cBhvr>
                                        <p:cTn id="3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2858368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6982" y="0"/>
            <a:ext cx="1507504" cy="1016219"/>
          </a:xfrm>
          <a:prstGeom prst="rect">
            <a:avLst/>
          </a:prstGeom>
        </p:spPr>
      </p:pic>
    </p:spTree>
    <p:extLst>
      <p:ext uri="{BB962C8B-B14F-4D97-AF65-F5344CB8AC3E}">
        <p14:creationId xmlns:p14="http://schemas.microsoft.com/office/powerpoint/2010/main" val="40466178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0050" y="2689226"/>
            <a:ext cx="7886700" cy="1325563"/>
          </a:xfrm>
        </p:spPr>
        <p:txBody>
          <a:bodyPr>
            <a:normAutofit/>
          </a:bodyPr>
          <a:lstStyle/>
          <a:p>
            <a:pPr algn="ctr"/>
            <a:r>
              <a:rPr lang="en-US" sz="7200" b="1" u="sng" dirty="0">
                <a:solidFill>
                  <a:srgbClr val="C00000"/>
                </a:solidFill>
              </a:rPr>
              <a:t> </a:t>
            </a:r>
            <a:r>
              <a:rPr lang="ar-SA" sz="7200" b="1" u="sng" dirty="0">
                <a:solidFill>
                  <a:srgbClr val="C00000"/>
                </a:solidFill>
              </a:rPr>
              <a:t>رابعا : الصِّدق مع </a:t>
            </a:r>
            <a:r>
              <a:rPr lang="ar-SA" sz="7200" b="1" u="sng" dirty="0" smtClean="0">
                <a:solidFill>
                  <a:srgbClr val="C00000"/>
                </a:solidFill>
              </a:rPr>
              <a:t>الله</a:t>
            </a:r>
            <a:r>
              <a:rPr lang="en-US" sz="7200" b="1" u="sng" dirty="0" smtClean="0">
                <a:solidFill>
                  <a:srgbClr val="C00000"/>
                </a:solidFill>
              </a:rPr>
              <a:t>..</a:t>
            </a:r>
            <a:endParaRPr lang="ar-EG" sz="7200" b="1" u="sng" dirty="0">
              <a:solidFill>
                <a:srgbClr val="C00000"/>
              </a:solidFill>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92730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47900" y="860424"/>
            <a:ext cx="7886700" cy="7750175"/>
          </a:xfrm>
        </p:spPr>
        <p:txBody>
          <a:bodyPr>
            <a:noAutofit/>
          </a:bodyPr>
          <a:lstStyle/>
          <a:p>
            <a:pPr marL="0" indent="0" algn="ctr">
              <a:buNone/>
            </a:pPr>
            <a:r>
              <a:rPr lang="ar-SA" sz="4400" b="1" u="sng" dirty="0">
                <a:solidFill>
                  <a:srgbClr val="FF0000"/>
                </a:solidFill>
                <a:cs typeface="+mj-cs"/>
              </a:rPr>
              <a:t>والصدق أساس بناء </a:t>
            </a:r>
            <a:r>
              <a:rPr lang="ar-SA" sz="4400" b="1" u="sng" dirty="0" smtClean="0">
                <a:solidFill>
                  <a:srgbClr val="FF0000"/>
                </a:solidFill>
                <a:cs typeface="+mj-cs"/>
              </a:rPr>
              <a:t>الدين</a:t>
            </a:r>
            <a:r>
              <a:rPr lang="en-US" sz="4400" b="1" u="sng" dirty="0" smtClean="0">
                <a:solidFill>
                  <a:srgbClr val="FF0000"/>
                </a:solidFill>
                <a:cs typeface="+mj-cs"/>
              </a:rPr>
              <a:t>..</a:t>
            </a:r>
          </a:p>
          <a:p>
            <a:pPr marL="0" indent="0" algn="ctr">
              <a:buNone/>
            </a:pPr>
            <a:r>
              <a:rPr lang="ar-SA" sz="4400" b="1" dirty="0" smtClean="0">
                <a:solidFill>
                  <a:srgbClr val="002060"/>
                </a:solidFill>
                <a:cs typeface="+mj-cs"/>
              </a:rPr>
              <a:t> </a:t>
            </a:r>
            <a:r>
              <a:rPr lang="ar-SA" sz="4400" b="1" dirty="0">
                <a:solidFill>
                  <a:srgbClr val="002060"/>
                </a:solidFill>
                <a:cs typeface="+mj-cs"/>
              </a:rPr>
              <a:t>مَن لم يكن معه الصدق فهو </a:t>
            </a:r>
            <a:r>
              <a:rPr lang="ar-SA" sz="4400" b="1" dirty="0" smtClean="0">
                <a:solidFill>
                  <a:srgbClr val="002060"/>
                </a:solidFill>
                <a:cs typeface="+mj-cs"/>
              </a:rPr>
              <a:t>مِن</a:t>
            </a:r>
            <a:endParaRPr lang="en-US" sz="4400" b="1" dirty="0" smtClean="0">
              <a:solidFill>
                <a:srgbClr val="002060"/>
              </a:solidFill>
              <a:cs typeface="+mj-cs"/>
            </a:endParaRPr>
          </a:p>
          <a:p>
            <a:pPr marL="0" indent="0" algn="ctr">
              <a:buNone/>
            </a:pPr>
            <a:r>
              <a:rPr lang="ar-SA" sz="4400" b="1" dirty="0" smtClean="0">
                <a:solidFill>
                  <a:srgbClr val="002060"/>
                </a:solidFill>
                <a:cs typeface="+mj-cs"/>
              </a:rPr>
              <a:t> المنقطعين الهالكين</a:t>
            </a:r>
            <a:r>
              <a:rPr lang="en-US" sz="4400" b="1" dirty="0" smtClean="0">
                <a:solidFill>
                  <a:srgbClr val="002060"/>
                </a:solidFill>
                <a:cs typeface="+mj-cs"/>
              </a:rPr>
              <a:t>..</a:t>
            </a:r>
            <a:endParaRPr lang="ar-EG" sz="4400" b="1" dirty="0" smtClean="0">
              <a:solidFill>
                <a:srgbClr val="002060"/>
              </a:solidFill>
              <a:cs typeface="+mj-cs"/>
            </a:endParaRPr>
          </a:p>
          <a:p>
            <a:pPr marL="0" indent="0" algn="ctr">
              <a:buNone/>
            </a:pPr>
            <a:r>
              <a:rPr lang="ar-SA" sz="4400" b="1" dirty="0" smtClean="0">
                <a:solidFill>
                  <a:srgbClr val="002060"/>
                </a:solidFill>
                <a:cs typeface="+mj-cs"/>
              </a:rPr>
              <a:t>ومَن </a:t>
            </a:r>
            <a:r>
              <a:rPr lang="ar-SA" sz="4400" b="1" dirty="0">
                <a:solidFill>
                  <a:srgbClr val="002060"/>
                </a:solidFill>
                <a:cs typeface="+mj-cs"/>
              </a:rPr>
              <a:t>كان معه الصِّدق أَوصله </a:t>
            </a:r>
            <a:r>
              <a:rPr lang="ar-SA" sz="4400" b="1" dirty="0" smtClean="0">
                <a:solidFill>
                  <a:srgbClr val="002060"/>
                </a:solidFill>
                <a:cs typeface="+mj-cs"/>
              </a:rPr>
              <a:t>إلى</a:t>
            </a:r>
            <a:endParaRPr lang="en-US" sz="4400" b="1" dirty="0" smtClean="0">
              <a:solidFill>
                <a:srgbClr val="002060"/>
              </a:solidFill>
              <a:cs typeface="+mj-cs"/>
            </a:endParaRPr>
          </a:p>
          <a:p>
            <a:pPr marL="0" indent="0" algn="ctr">
              <a:buNone/>
            </a:pPr>
            <a:r>
              <a:rPr lang="ar-SA" sz="4400" b="1" dirty="0" smtClean="0">
                <a:solidFill>
                  <a:srgbClr val="002060"/>
                </a:solidFill>
                <a:cs typeface="+mj-cs"/>
              </a:rPr>
              <a:t> </a:t>
            </a:r>
            <a:r>
              <a:rPr lang="ar-SA" sz="4400" b="1" dirty="0">
                <a:solidFill>
                  <a:srgbClr val="002060"/>
                </a:solidFill>
                <a:cs typeface="+mj-cs"/>
              </a:rPr>
              <a:t>حَضرة ذي </a:t>
            </a:r>
            <a:r>
              <a:rPr lang="ar-SA" sz="4400" b="1" dirty="0" smtClean="0">
                <a:solidFill>
                  <a:srgbClr val="002060"/>
                </a:solidFill>
                <a:cs typeface="+mj-cs"/>
              </a:rPr>
              <a:t>الجلال</a:t>
            </a:r>
            <a:r>
              <a:rPr lang="en-US" sz="4400" b="1" dirty="0" smtClean="0">
                <a:solidFill>
                  <a:srgbClr val="002060"/>
                </a:solidFill>
                <a:cs typeface="+mj-cs"/>
              </a:rPr>
              <a:t>..</a:t>
            </a:r>
          </a:p>
          <a:p>
            <a:pPr marL="0" indent="0" algn="ctr">
              <a:buNone/>
            </a:pPr>
            <a:r>
              <a:rPr lang="en-US" sz="4400" b="1" dirty="0" smtClean="0">
                <a:solidFill>
                  <a:srgbClr val="002060"/>
                </a:solidFill>
                <a:cs typeface="+mj-cs"/>
              </a:rPr>
              <a:t>   </a:t>
            </a:r>
            <a:r>
              <a:rPr lang="ar-SA" sz="4400" b="1" dirty="0" smtClean="0">
                <a:solidFill>
                  <a:srgbClr val="002060"/>
                </a:solidFill>
                <a:cs typeface="+mj-cs"/>
              </a:rPr>
              <a:t> </a:t>
            </a:r>
            <a:r>
              <a:rPr lang="ar-SA" sz="4400" b="1" dirty="0">
                <a:solidFill>
                  <a:srgbClr val="002060"/>
                </a:solidFill>
                <a:cs typeface="+mj-cs"/>
              </a:rPr>
              <a:t>وكان سببًا في حُسن خاتمته وطيب المآل</a:t>
            </a:r>
            <a:r>
              <a:rPr lang="en-US" sz="4400" b="1" dirty="0">
                <a:solidFill>
                  <a:srgbClr val="002060"/>
                </a:solidFill>
                <a:cs typeface="+mj-cs"/>
              </a:rPr>
              <a:t>..</a:t>
            </a:r>
            <a:br>
              <a:rPr lang="en-US" sz="4400" b="1" dirty="0">
                <a:solidFill>
                  <a:srgbClr val="002060"/>
                </a:solidFill>
                <a:cs typeface="+mj-cs"/>
              </a:rPr>
            </a:br>
            <a:endParaRPr lang="ar-EG" sz="4400" b="1" dirty="0">
              <a:solidFill>
                <a:srgbClr val="002060"/>
              </a:solidFill>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11110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1000"/>
                                        <p:tgtEl>
                                          <p:spTgt spid="3">
                                            <p:txEl>
                                              <p:pRg st="1" end="1"/>
                                            </p:txEl>
                                          </p:spTgt>
                                        </p:tgtEl>
                                      </p:cBhvr>
                                    </p:animEffect>
                                  </p:childTnLst>
                                </p:cTn>
                              </p:par>
                              <p:par>
                                <p:cTn id="13" presetID="8" presetClass="entr" presetSubtype="16"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1000"/>
                                        <p:tgtEl>
                                          <p:spTgt spid="3">
                                            <p:txEl>
                                              <p:pRg st="2" end="2"/>
                                            </p:txEl>
                                          </p:spTgt>
                                        </p:tgtEl>
                                      </p:cBhvr>
                                    </p:animEffect>
                                  </p:childTnLst>
                                </p:cTn>
                              </p:par>
                              <p:par>
                                <p:cTn id="16" presetID="8" presetClass="entr" presetSubtype="16"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diamond(in)">
                                      <p:cBhvr>
                                        <p:cTn id="18" dur="1000"/>
                                        <p:tgtEl>
                                          <p:spTgt spid="3">
                                            <p:txEl>
                                              <p:pRg st="3" end="3"/>
                                            </p:txEl>
                                          </p:spTgt>
                                        </p:tgtEl>
                                      </p:cBhvr>
                                    </p:animEffect>
                                  </p:childTnLst>
                                </p:cTn>
                              </p:par>
                              <p:par>
                                <p:cTn id="19" presetID="8" presetClass="entr" presetSubtype="16"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amond(in)">
                                      <p:cBhvr>
                                        <p:cTn id="21" dur="1000"/>
                                        <p:tgtEl>
                                          <p:spTgt spid="3">
                                            <p:txEl>
                                              <p:pRg st="4" end="4"/>
                                            </p:txEl>
                                          </p:spTgt>
                                        </p:tgtEl>
                                      </p:cBhvr>
                                    </p:animEffect>
                                  </p:childTnLst>
                                </p:cTn>
                              </p:par>
                              <p:par>
                                <p:cTn id="22" presetID="8" presetClass="entr" presetSubtype="16"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diamond(in)">
                                      <p:cBhvr>
                                        <p:cTn id="24"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371600"/>
            <a:ext cx="7886700" cy="4894263"/>
          </a:xfrm>
        </p:spPr>
        <p:txBody>
          <a:bodyPr>
            <a:normAutofit/>
          </a:bodyPr>
          <a:lstStyle/>
          <a:p>
            <a:pPr marL="0" indent="0">
              <a:buNone/>
            </a:pPr>
            <a:r>
              <a:rPr lang="ar-SA" sz="3600" b="1" u="sng" dirty="0" smtClean="0">
                <a:solidFill>
                  <a:srgbClr val="FF0000"/>
                </a:solidFill>
                <a:effectLst>
                  <a:outerShdw blurRad="38100" dist="38100" dir="2700000" algn="tl">
                    <a:srgbClr val="000000">
                      <a:alpha val="43137"/>
                    </a:srgbClr>
                  </a:outerShdw>
                </a:effectLst>
              </a:rPr>
              <a:t>لذا </a:t>
            </a:r>
            <a:r>
              <a:rPr lang="ar-SA" sz="3600" b="1" u="sng" dirty="0">
                <a:solidFill>
                  <a:srgbClr val="FF0000"/>
                </a:solidFill>
                <a:effectLst>
                  <a:outerShdw blurRad="38100" dist="38100" dir="2700000" algn="tl">
                    <a:srgbClr val="000000">
                      <a:alpha val="43137"/>
                    </a:srgbClr>
                  </a:outerShdw>
                </a:effectLst>
              </a:rPr>
              <a:t>أمرنا به ربُّ </a:t>
            </a:r>
            <a:r>
              <a:rPr lang="ar-SA" sz="3600" b="1" u="sng" dirty="0" smtClean="0">
                <a:solidFill>
                  <a:srgbClr val="FF0000"/>
                </a:solidFill>
                <a:effectLst>
                  <a:outerShdw blurRad="38100" dist="38100" dir="2700000" algn="tl">
                    <a:srgbClr val="000000">
                      <a:alpha val="43137"/>
                    </a:srgbClr>
                  </a:outerShdw>
                </a:effectLst>
              </a:rPr>
              <a:t>العالمين</a:t>
            </a:r>
            <a:r>
              <a:rPr lang="ar-EG" sz="3600" b="1" u="sng" dirty="0" smtClean="0">
                <a:solidFill>
                  <a:srgbClr val="FF0000"/>
                </a:solidFill>
                <a:effectLst>
                  <a:outerShdw blurRad="38100" dist="38100" dir="2700000" algn="tl">
                    <a:srgbClr val="000000">
                      <a:alpha val="43137"/>
                    </a:srgbClr>
                  </a:outerShdw>
                </a:effectLst>
              </a:rPr>
              <a:t>..</a:t>
            </a:r>
            <a:r>
              <a:rPr lang="ar-SA" sz="3600" b="1" u="sng" dirty="0" smtClean="0">
                <a:solidFill>
                  <a:srgbClr val="FF0000"/>
                </a:solidFill>
                <a:effectLst>
                  <a:outerShdw blurRad="38100" dist="38100" dir="2700000" algn="tl">
                    <a:srgbClr val="000000">
                      <a:alpha val="43137"/>
                    </a:srgbClr>
                  </a:outerShdw>
                </a:effectLst>
              </a:rPr>
              <a:t> فقال </a:t>
            </a:r>
            <a:r>
              <a:rPr lang="en-US" sz="3600" b="1" u="sng" dirty="0" smtClean="0">
                <a:solidFill>
                  <a:srgbClr val="FF000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14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70C0"/>
                </a:solidFill>
                <a:effectLst>
                  <a:outerShdw blurRad="38100" dist="38100" dir="2700000" algn="tl">
                    <a:srgbClr val="000000">
                      <a:alpha val="43137"/>
                    </a:srgbClr>
                  </a:outerShdw>
                </a:effectLst>
              </a:rPr>
              <a:t>﴿ </a:t>
            </a:r>
            <a:r>
              <a:rPr lang="ar-SA" sz="3600" b="1" dirty="0">
                <a:solidFill>
                  <a:srgbClr val="0070C0"/>
                </a:solidFill>
                <a:effectLst>
                  <a:outerShdw blurRad="38100" dist="38100" dir="2700000" algn="tl">
                    <a:srgbClr val="000000">
                      <a:alpha val="43137"/>
                    </a:srgbClr>
                  </a:outerShdw>
                </a:effectLst>
              </a:rPr>
              <a:t>يَا أَيُّهَا الَّذِينَ آمَنُوا اتَّقُوا اللَّهَ وَكُونُوا مَعَ الصَّادِقِينَ ﴾ </a:t>
            </a:r>
            <a:r>
              <a:rPr lang="ar-SA" b="1" dirty="0">
                <a:solidFill>
                  <a:srgbClr val="0070C0"/>
                </a:solidFill>
                <a:effectLst>
                  <a:outerShdw blurRad="38100" dist="38100" dir="2700000" algn="tl">
                    <a:srgbClr val="000000">
                      <a:alpha val="43137"/>
                    </a:srgbClr>
                  </a:outerShdw>
                </a:effectLst>
              </a:rPr>
              <a:t>[التوبة: </a:t>
            </a:r>
            <a:r>
              <a:rPr lang="ar-SA" b="1" dirty="0" smtClean="0">
                <a:solidFill>
                  <a:srgbClr val="0070C0"/>
                </a:solidFill>
                <a:effectLst>
                  <a:outerShdw blurRad="38100" dist="38100" dir="2700000" algn="tl">
                    <a:srgbClr val="000000">
                      <a:alpha val="43137"/>
                    </a:srgbClr>
                  </a:outerShdw>
                </a:effectLst>
              </a:rPr>
              <a:t>119</a:t>
            </a:r>
            <a:r>
              <a:rPr lang="en-US" b="1" dirty="0" smtClean="0">
                <a:solidFill>
                  <a:srgbClr val="0070C0"/>
                </a:solidFill>
                <a:effectLst>
                  <a:outerShdw blurRad="38100" dist="38100" dir="2700000" algn="tl">
                    <a:srgbClr val="000000">
                      <a:alpha val="43137"/>
                    </a:srgbClr>
                  </a:outerShdw>
                </a:effectLst>
              </a:rPr>
              <a:t>[</a:t>
            </a:r>
            <a:endParaRPr lang="ar-EG" b="1" dirty="0" smtClean="0">
              <a:solidFill>
                <a:srgbClr val="0070C0"/>
              </a:solidFill>
              <a:effectLst>
                <a:outerShdw blurRad="38100" dist="38100" dir="2700000" algn="tl">
                  <a:srgbClr val="000000">
                    <a:alpha val="43137"/>
                  </a:srgbClr>
                </a:outerShdw>
              </a:effectLst>
            </a:endParaRPr>
          </a:p>
          <a:p>
            <a:pPr marL="0" indent="0">
              <a:buNone/>
            </a:pPr>
            <a:r>
              <a:rPr lang="en-US" sz="1400" b="1" dirty="0">
                <a:solidFill>
                  <a:srgbClr val="002060"/>
                </a:solidFill>
                <a:effectLst>
                  <a:outerShdw blurRad="38100" dist="38100" dir="2700000" algn="tl">
                    <a:srgbClr val="000000">
                      <a:alpha val="43137"/>
                    </a:srgbClr>
                  </a:outerShdw>
                </a:effectLst>
              </a:rPr>
              <a:t/>
            </a:r>
            <a:br>
              <a:rPr lang="en-US" sz="1400" b="1" dirty="0">
                <a:solidFill>
                  <a:srgbClr val="002060"/>
                </a:solidFill>
                <a:effectLst>
                  <a:outerShdw blurRad="38100" dist="38100" dir="2700000" algn="tl">
                    <a:srgbClr val="000000">
                      <a:alpha val="43137"/>
                    </a:srgbClr>
                  </a:outerShdw>
                </a:effectLst>
              </a:rPr>
            </a:br>
            <a:r>
              <a:rPr lang="ar-SA" sz="3600" b="1" u="sng" dirty="0">
                <a:solidFill>
                  <a:srgbClr val="FF0000"/>
                </a:solidFill>
                <a:effectLst>
                  <a:outerShdw blurRad="38100" dist="38100" dir="2700000" algn="tl">
                    <a:srgbClr val="000000">
                      <a:alpha val="43137"/>
                    </a:srgbClr>
                  </a:outerShdw>
                </a:effectLst>
              </a:rPr>
              <a:t>وقال النبيُّ -صلى الله عليه </a:t>
            </a:r>
            <a:r>
              <a:rPr lang="ar-SA" sz="3600" b="1" u="sng" dirty="0" smtClean="0">
                <a:solidFill>
                  <a:srgbClr val="FF0000"/>
                </a:solidFill>
                <a:effectLst>
                  <a:outerShdw blurRad="38100" dist="38100" dir="2700000" algn="tl">
                    <a:srgbClr val="000000">
                      <a:alpha val="43137"/>
                    </a:srgbClr>
                  </a:outerShdw>
                </a:effectLst>
              </a:rPr>
              <a:t>وسلم</a:t>
            </a:r>
            <a:r>
              <a:rPr lang="en-US" sz="3600" b="1" u="sng" dirty="0" smtClean="0">
                <a:solidFill>
                  <a:srgbClr val="FF0000"/>
                </a:solidFill>
                <a:effectLst>
                  <a:outerShdw blurRad="38100" dist="38100" dir="2700000" algn="tl">
                    <a:srgbClr val="000000">
                      <a:alpha val="43137"/>
                    </a:srgbClr>
                  </a:outerShdw>
                </a:effectLst>
              </a:rPr>
              <a:t>- :</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r>
              <a:rPr lang="en-US" sz="1200" b="1" dirty="0">
                <a:solidFill>
                  <a:srgbClr val="002060"/>
                </a:solidFill>
                <a:effectLst>
                  <a:outerShdw blurRad="38100" dist="38100" dir="2700000" algn="tl">
                    <a:srgbClr val="000000">
                      <a:alpha val="43137"/>
                    </a:srgbClr>
                  </a:outerShdw>
                </a:effectLst>
              </a:rPr>
              <a:t/>
            </a:r>
            <a:br>
              <a:rPr lang="en-US" sz="1200" b="1" dirty="0">
                <a:solidFill>
                  <a:srgbClr val="002060"/>
                </a:solidFill>
                <a:effectLst>
                  <a:outerShdw blurRad="38100" dist="38100" dir="2700000" algn="tl">
                    <a:srgbClr val="000000">
                      <a:alpha val="43137"/>
                    </a:srgbClr>
                  </a:outerShdw>
                </a:effectLst>
              </a:rPr>
            </a:br>
            <a:r>
              <a:rPr lang="ar-EG" sz="3600" b="1" dirty="0" smtClean="0">
                <a:solidFill>
                  <a:srgbClr val="0070C0"/>
                </a:solidFill>
                <a:effectLst>
                  <a:outerShdw blurRad="38100" dist="38100" dir="2700000" algn="tl">
                    <a:srgbClr val="000000">
                      <a:alpha val="43137"/>
                    </a:srgbClr>
                  </a:outerShdw>
                </a:effectLst>
              </a:rPr>
              <a:t>(</a:t>
            </a:r>
            <a:r>
              <a:rPr lang="ar-SA" sz="3600" b="1" dirty="0" smtClean="0">
                <a:solidFill>
                  <a:srgbClr val="0070C0"/>
                </a:solidFill>
                <a:effectLst>
                  <a:outerShdw blurRad="38100" dist="38100" dir="2700000" algn="tl">
                    <a:srgbClr val="000000">
                      <a:alpha val="43137"/>
                    </a:srgbClr>
                  </a:outerShdw>
                </a:effectLst>
              </a:rPr>
              <a:t>عليكم </a:t>
            </a:r>
            <a:r>
              <a:rPr lang="ar-SA" sz="3600" b="1" dirty="0">
                <a:solidFill>
                  <a:srgbClr val="0070C0"/>
                </a:solidFill>
                <a:effectLst>
                  <a:outerShdw blurRad="38100" dist="38100" dir="2700000" algn="tl">
                    <a:srgbClr val="000000">
                      <a:alpha val="43137"/>
                    </a:srgbClr>
                  </a:outerShdw>
                </a:effectLst>
              </a:rPr>
              <a:t>بالصِّدق؛ فإن الصدقَ يهدي إلى البرِّ، </a:t>
            </a:r>
            <a:r>
              <a:rPr lang="ar-SA" sz="3600" b="1" dirty="0" smtClean="0">
                <a:solidFill>
                  <a:srgbClr val="0070C0"/>
                </a:solidFill>
                <a:effectLst>
                  <a:outerShdw blurRad="38100" dist="38100" dir="2700000" algn="tl">
                    <a:srgbClr val="000000">
                      <a:alpha val="43137"/>
                    </a:srgbClr>
                  </a:outerShdw>
                </a:effectLst>
              </a:rPr>
              <a:t>و</a:t>
            </a:r>
            <a:r>
              <a:rPr lang="ar-EG" sz="3600" b="1" dirty="0" smtClean="0">
                <a:solidFill>
                  <a:srgbClr val="0070C0"/>
                </a:solidFill>
                <a:effectLst>
                  <a:outerShdw blurRad="38100" dist="38100" dir="2700000" algn="tl">
                    <a:srgbClr val="000000">
                      <a:alpha val="43137"/>
                    </a:srgbClr>
                  </a:outerShdw>
                </a:effectLst>
              </a:rPr>
              <a:t>إن </a:t>
            </a:r>
            <a:r>
              <a:rPr lang="ar-SA" sz="3600" b="1" dirty="0" smtClean="0">
                <a:solidFill>
                  <a:srgbClr val="0070C0"/>
                </a:solidFill>
                <a:effectLst>
                  <a:outerShdw blurRad="38100" dist="38100" dir="2700000" algn="tl">
                    <a:srgbClr val="000000">
                      <a:alpha val="43137"/>
                    </a:srgbClr>
                  </a:outerShdw>
                </a:effectLst>
              </a:rPr>
              <a:t>البر </a:t>
            </a:r>
            <a:r>
              <a:rPr lang="ar-SA" sz="3600" b="1" dirty="0">
                <a:solidFill>
                  <a:srgbClr val="0070C0"/>
                </a:solidFill>
                <a:effectLst>
                  <a:outerShdw blurRad="38100" dist="38100" dir="2700000" algn="tl">
                    <a:srgbClr val="000000">
                      <a:alpha val="43137"/>
                    </a:srgbClr>
                  </a:outerShdw>
                </a:effectLst>
              </a:rPr>
              <a:t>يهدي إلى الجَنَّة، وما يزال الرَّجل يصدُق ويتحرَّى الصِّدق حتى يُكتَب عند الله </a:t>
            </a:r>
            <a:r>
              <a:rPr lang="ar-SA" sz="3600" b="1" dirty="0" smtClean="0">
                <a:solidFill>
                  <a:srgbClr val="0070C0"/>
                </a:solidFill>
                <a:effectLst>
                  <a:outerShdw blurRad="38100" dist="38100" dir="2700000" algn="tl">
                    <a:srgbClr val="000000">
                      <a:alpha val="43137"/>
                    </a:srgbClr>
                  </a:outerShdw>
                </a:effectLst>
              </a:rPr>
              <a:t>صِدِّيقًا</a:t>
            </a:r>
            <a:r>
              <a:rPr lang="ar-EG" sz="3600" b="1" dirty="0" smtClean="0">
                <a:solidFill>
                  <a:srgbClr val="0070C0"/>
                </a:solidFill>
                <a:effectLst>
                  <a:outerShdw blurRad="38100" dist="38100" dir="2700000" algn="tl">
                    <a:srgbClr val="000000">
                      <a:alpha val="43137"/>
                    </a:srgbClr>
                  </a:outerShdw>
                </a:effectLst>
              </a:rPr>
              <a:t>)</a:t>
            </a: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531857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75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75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750"/>
                                        <p:tgtEl>
                                          <p:spTgt spid="3">
                                            <p:txEl>
                                              <p:pRg st="2" end="2"/>
                                            </p:txEl>
                                          </p:spTgt>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75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75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101725"/>
            <a:ext cx="7886700" cy="4351338"/>
          </a:xfrm>
        </p:spPr>
        <p:txBody>
          <a:bodyPr>
            <a:normAutofit/>
          </a:bodyPr>
          <a:lstStyle/>
          <a:p>
            <a:pPr marL="0" indent="0">
              <a:buNone/>
            </a:pPr>
            <a:r>
              <a:rPr lang="ar-SA" sz="3600" b="1" u="sng" dirty="0">
                <a:solidFill>
                  <a:srgbClr val="FF0000"/>
                </a:solidFill>
                <a:effectLst>
                  <a:outerShdw blurRad="38100" dist="38100" dir="2700000" algn="tl">
                    <a:srgbClr val="000000">
                      <a:alpha val="43137"/>
                    </a:srgbClr>
                  </a:outerShdw>
                </a:effectLst>
              </a:rPr>
              <a:t>والبر: هو كثرة الخير</a:t>
            </a:r>
            <a:r>
              <a:rPr lang="ar-SA" sz="3600" b="1" u="sng" dirty="0" smtClean="0">
                <a:solidFill>
                  <a:srgbClr val="FF0000"/>
                </a:solidFill>
                <a:effectLst>
                  <a:outerShdw blurRad="38100" dist="38100" dir="2700000" algn="tl">
                    <a:srgbClr val="000000">
                      <a:alpha val="43137"/>
                    </a:srgbClr>
                  </a:outerShdw>
                </a:effectLst>
              </a:rPr>
              <a:t>..</a:t>
            </a:r>
            <a:endParaRPr lang="ar-EG" sz="3600" b="1" u="sng" dirty="0" smtClean="0">
              <a:solidFill>
                <a:srgbClr val="FF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فالصادق مع الله يقوده صدقه الى كثرة </a:t>
            </a:r>
            <a:r>
              <a:rPr lang="ar-SA" sz="3600" b="1" dirty="0" smtClean="0">
                <a:solidFill>
                  <a:srgbClr val="002060"/>
                </a:solidFill>
                <a:effectLst>
                  <a:outerShdw blurRad="38100" dist="38100" dir="2700000" algn="tl">
                    <a:srgbClr val="000000">
                      <a:alpha val="43137"/>
                    </a:srgbClr>
                  </a:outerShdw>
                </a:effectLst>
              </a:rPr>
              <a:t>الخير</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من الطاعات والعبادات .. ومن كثرت </a:t>
            </a:r>
            <a:r>
              <a:rPr lang="ar-SA" sz="3600" b="1" dirty="0" smtClean="0">
                <a:solidFill>
                  <a:srgbClr val="002060"/>
                </a:solidFill>
                <a:effectLst>
                  <a:outerShdw blurRad="38100" dist="38100" dir="2700000" algn="tl">
                    <a:srgbClr val="000000">
                      <a:alpha val="43137"/>
                    </a:srgbClr>
                  </a:outerShdw>
                </a:effectLst>
              </a:rPr>
              <a:t>طاعته</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أوشك أن يختم له بعمل صالح يحسن به خاتمته</a:t>
            </a:r>
            <a:r>
              <a:rPr lang="en-US" sz="3600" b="1" dirty="0">
                <a:solidFill>
                  <a:srgbClr val="002060"/>
                </a:solidFill>
                <a:effectLst>
                  <a:outerShdw blurRad="38100" dist="38100" dir="2700000" algn="tl">
                    <a:srgbClr val="000000">
                      <a:alpha val="43137"/>
                    </a:srgbClr>
                  </a:outerShdw>
                </a:effectLst>
              </a:rPr>
              <a:t>..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70C0"/>
                </a:solidFill>
                <a:effectLst>
                  <a:outerShdw blurRad="38100" dist="38100" dir="2700000" algn="tl">
                    <a:srgbClr val="000000">
                      <a:alpha val="43137"/>
                    </a:srgbClr>
                  </a:outerShdw>
                </a:effectLst>
              </a:rPr>
              <a:t>فالمؤمن </a:t>
            </a:r>
            <a:r>
              <a:rPr lang="ar-SA" sz="3600" b="1" dirty="0">
                <a:solidFill>
                  <a:srgbClr val="0070C0"/>
                </a:solidFill>
                <a:effectLst>
                  <a:outerShdw blurRad="38100" dist="38100" dir="2700000" algn="tl">
                    <a:srgbClr val="000000">
                      <a:alpha val="43137"/>
                    </a:srgbClr>
                  </a:outerShdw>
                </a:effectLst>
              </a:rPr>
              <a:t>الصَّادق يَلتزم الصِّدق في القَول، وفي النِّية والإرادة، وفي العزم والصدق في </a:t>
            </a:r>
            <a:r>
              <a:rPr lang="ar-SA" sz="3600" b="1" dirty="0" smtClean="0">
                <a:solidFill>
                  <a:srgbClr val="0070C0"/>
                </a:solidFill>
                <a:effectLst>
                  <a:outerShdw blurRad="38100" dist="38100" dir="2700000" algn="tl">
                    <a:srgbClr val="000000">
                      <a:alpha val="43137"/>
                    </a:srgbClr>
                  </a:outerShdw>
                </a:effectLst>
              </a:rPr>
              <a:t>العمل</a:t>
            </a:r>
            <a:r>
              <a:rPr lang="ar-EG" sz="3600" b="1" dirty="0" smtClean="0">
                <a:solidFill>
                  <a:srgbClr val="0070C0"/>
                </a:solidFill>
                <a:effectLst>
                  <a:outerShdw blurRad="38100" dist="38100" dir="2700000" algn="tl">
                    <a:srgbClr val="000000">
                      <a:alpha val="43137"/>
                    </a:srgbClr>
                  </a:outerShdw>
                </a:effectLst>
              </a:rPr>
              <a:t>..</a:t>
            </a: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040986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8" presetClass="entr" presetSubtype="12"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trips(downLeft)">
                                      <p:cBhvr>
                                        <p:cTn id="23"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3134" y="1311274"/>
            <a:ext cx="8496300" cy="6911975"/>
          </a:xfrm>
        </p:spPr>
        <p:txBody>
          <a:bodyPr>
            <a:noAutofit/>
          </a:bodyPr>
          <a:lstStyle/>
          <a:p>
            <a:pPr marL="0" indent="0">
              <a:buNone/>
            </a:pPr>
            <a:r>
              <a:rPr lang="ar-SA" sz="3300" b="1" u="sng" dirty="0" smtClean="0">
                <a:solidFill>
                  <a:srgbClr val="FF0000"/>
                </a:solidFill>
                <a:effectLst>
                  <a:outerShdw blurRad="38100" dist="38100" dir="2700000" algn="tl">
                    <a:srgbClr val="000000">
                      <a:alpha val="43137"/>
                    </a:srgbClr>
                  </a:outerShdw>
                </a:effectLst>
              </a:rPr>
              <a:t>ومن أمثلة من صدق الله فصدقه </a:t>
            </a:r>
            <a:endParaRPr lang="ar-EG" sz="3300" b="1" u="sng" dirty="0" smtClean="0">
              <a:solidFill>
                <a:srgbClr val="FF000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حين</a:t>
            </a:r>
            <a:r>
              <a:rPr lang="ar-EG" sz="3300" b="1" u="sng" dirty="0">
                <a:solidFill>
                  <a:srgbClr val="FF0000"/>
                </a:solidFill>
                <a:effectLst>
                  <a:outerShdw blurRad="38100" dist="38100" dir="2700000" algn="tl">
                    <a:srgbClr val="000000">
                      <a:alpha val="43137"/>
                    </a:srgbClr>
                  </a:outerShdw>
                </a:effectLst>
              </a:rPr>
              <a:t> </a:t>
            </a:r>
            <a:r>
              <a:rPr lang="ar-SA" sz="3300" b="1" u="sng" dirty="0" smtClean="0">
                <a:solidFill>
                  <a:srgbClr val="FF0000"/>
                </a:solidFill>
                <a:effectLst>
                  <a:outerShdw blurRad="38100" dist="38100" dir="2700000" algn="tl">
                    <a:srgbClr val="000000">
                      <a:alpha val="43137"/>
                    </a:srgbClr>
                  </a:outerShdw>
                </a:effectLst>
              </a:rPr>
              <a:t>وافته المنية</a:t>
            </a:r>
            <a:r>
              <a:rPr lang="en-US" sz="3300" b="1" u="sng" dirty="0" smtClean="0">
                <a:solidFill>
                  <a:srgbClr val="FF0000"/>
                </a:solidFill>
                <a:effectLst>
                  <a:outerShdw blurRad="38100" dist="38100" dir="2700000" algn="tl">
                    <a:srgbClr val="000000">
                      <a:alpha val="43137"/>
                    </a:srgbClr>
                  </a:outerShdw>
                </a:effectLst>
              </a:rPr>
              <a:t> </a:t>
            </a:r>
            <a:r>
              <a:rPr lang="ar-SA" sz="3300" b="1" u="sng" dirty="0" smtClean="0">
                <a:solidFill>
                  <a:srgbClr val="FF0000"/>
                </a:solidFill>
                <a:effectLst>
                  <a:outerShdw blurRad="38100" dist="38100" dir="2700000" algn="tl">
                    <a:srgbClr val="000000">
                      <a:alpha val="43137"/>
                    </a:srgbClr>
                  </a:outerShdw>
                </a:effectLst>
              </a:rPr>
              <a:t>في الحديث الذي</a:t>
            </a:r>
            <a:endParaRPr lang="ar-EG" sz="3300" b="1" u="sng" dirty="0" smtClean="0">
              <a:solidFill>
                <a:srgbClr val="FF000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 أخرجه النسائي</a:t>
            </a:r>
            <a:r>
              <a:rPr lang="en-US" sz="3300" b="1" u="sng" dirty="0" smtClean="0">
                <a:solidFill>
                  <a:srgbClr val="FF0000"/>
                </a:solidFill>
                <a:effectLst>
                  <a:outerShdw blurRad="38100" dist="38100" dir="2700000" algn="tl">
                    <a:srgbClr val="000000">
                      <a:alpha val="43137"/>
                    </a:srgbClr>
                  </a:outerShdw>
                </a:effectLst>
              </a:rPr>
              <a:t> : </a:t>
            </a:r>
            <a:r>
              <a:rPr lang="en-US" sz="3300" b="1" dirty="0" smtClean="0">
                <a:solidFill>
                  <a:srgbClr val="002060"/>
                </a:solidFill>
                <a:effectLst>
                  <a:outerShdw blurRad="38100" dist="38100" dir="2700000" algn="tl">
                    <a:srgbClr val="000000">
                      <a:alpha val="43137"/>
                    </a:srgbClr>
                  </a:outerShdw>
                </a:effectLst>
              </a:rPr>
              <a:t/>
            </a:r>
            <a:br>
              <a:rPr lang="en-US" sz="3300" b="1" dirty="0" smtClean="0">
                <a:solidFill>
                  <a:srgbClr val="002060"/>
                </a:solidFill>
                <a:effectLst>
                  <a:outerShdw blurRad="38100" dist="38100" dir="2700000" algn="tl">
                    <a:srgbClr val="000000">
                      <a:alpha val="43137"/>
                    </a:srgbClr>
                  </a:outerShdw>
                </a:effectLst>
              </a:rPr>
            </a:b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en-US" sz="3300" b="1" dirty="0" smtClean="0">
                <a:solidFill>
                  <a:srgbClr val="002060"/>
                </a:solidFill>
                <a:effectLst>
                  <a:outerShdw blurRad="38100" dist="38100" dir="2700000" algn="tl">
                    <a:srgbClr val="000000">
                      <a:alpha val="43137"/>
                    </a:srgbClr>
                  </a:outerShdw>
                </a:effectLst>
              </a:rPr>
              <a:t>"</a:t>
            </a:r>
            <a:r>
              <a:rPr lang="ar-SA" sz="3300" b="1" dirty="0" smtClean="0">
                <a:solidFill>
                  <a:srgbClr val="002060"/>
                </a:solidFill>
                <a:effectLst>
                  <a:outerShdw blurRad="38100" dist="38100" dir="2700000" algn="tl">
                    <a:srgbClr val="000000">
                      <a:alpha val="43137"/>
                    </a:srgbClr>
                  </a:outerShdw>
                </a:effectLst>
              </a:rPr>
              <a:t>أن رجلاً من الأعراب جاء إلى النبي -صلى الله عليه وسلم- فآمن به واتَّبعه، ثم قال: أُهاجرُ معك، فأوصى به النبيُّ -صلى الله عليه وسلم- بعضَ أصحابه، فلما كانت غزوة، غَنم النبيُّ -صلى الله عليه وسلم- سبيًا فقَسَم، وقسَم له، فأعطى أصحابه ما قسم له، وكان يَرعى ظهرَهم</a:t>
            </a:r>
            <a:endParaRPr lang="ar-EG" sz="33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30723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0325" y="1174749"/>
            <a:ext cx="7886700" cy="7661276"/>
          </a:xfrm>
        </p:spPr>
        <p:txBody>
          <a:bodyPr>
            <a:normAutofit/>
          </a:bodyPr>
          <a:lstStyle/>
          <a:p>
            <a:pPr marL="0" indent="0">
              <a:buNone/>
            </a:pPr>
            <a:r>
              <a:rPr lang="ar-SA" sz="3300" b="1" dirty="0" smtClean="0">
                <a:solidFill>
                  <a:srgbClr val="002060"/>
                </a:solidFill>
                <a:effectLst>
                  <a:outerShdw blurRad="38100" dist="38100" dir="2700000" algn="tl">
                    <a:srgbClr val="000000">
                      <a:alpha val="43137"/>
                    </a:srgbClr>
                  </a:outerShdw>
                </a:effectLst>
              </a:rPr>
              <a:t>فلما </a:t>
            </a:r>
            <a:r>
              <a:rPr lang="ar-SA" sz="3300" b="1" dirty="0">
                <a:solidFill>
                  <a:srgbClr val="002060"/>
                </a:solidFill>
                <a:effectLst>
                  <a:outerShdw blurRad="38100" dist="38100" dir="2700000" algn="tl">
                    <a:srgbClr val="000000">
                      <a:alpha val="43137"/>
                    </a:srgbClr>
                  </a:outerShdw>
                </a:effectLst>
              </a:rPr>
              <a:t>جاء دفعوه إليه، فقال: ما هذا</a:t>
            </a:r>
            <a:r>
              <a:rPr lang="ar-SA" sz="3300" b="1" dirty="0" smtClean="0">
                <a:solidFill>
                  <a:srgbClr val="002060"/>
                </a:solidFill>
                <a:effectLst>
                  <a:outerShdw blurRad="38100" dist="38100" dir="2700000" algn="tl">
                    <a:srgbClr val="000000">
                      <a:alpha val="43137"/>
                    </a:srgbClr>
                  </a:outerShdw>
                </a:effectLst>
              </a:rPr>
              <a:t>؟</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قالوا: قَسْم قسمَه لك </a:t>
            </a:r>
            <a:r>
              <a:rPr lang="ar-SA" sz="3300" b="1" dirty="0" smtClean="0">
                <a:solidFill>
                  <a:srgbClr val="002060"/>
                </a:solidFill>
                <a:effectLst>
                  <a:outerShdw blurRad="38100" dist="38100" dir="2700000" algn="tl">
                    <a:srgbClr val="000000">
                      <a:alpha val="43137"/>
                    </a:srgbClr>
                  </a:outerShdw>
                </a:effectLst>
              </a:rPr>
              <a:t>النبيُّ -صلى الله</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عليه </a:t>
            </a:r>
            <a:r>
              <a:rPr lang="ar-SA" sz="3300" b="1" dirty="0" smtClean="0">
                <a:solidFill>
                  <a:srgbClr val="002060"/>
                </a:solidFill>
                <a:effectLst>
                  <a:outerShdw blurRad="38100" dist="38100" dir="2700000" algn="tl">
                    <a:srgbClr val="000000">
                      <a:alpha val="43137"/>
                    </a:srgbClr>
                  </a:outerShdw>
                </a:effectLst>
              </a:rPr>
              <a:t>وسلم-</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فأخذه </a:t>
            </a:r>
            <a:r>
              <a:rPr lang="ar-SA" sz="3300" b="1" dirty="0">
                <a:solidFill>
                  <a:srgbClr val="002060"/>
                </a:solidFill>
                <a:effectLst>
                  <a:outerShdw blurRad="38100" dist="38100" dir="2700000" algn="tl">
                    <a:srgbClr val="000000">
                      <a:alpha val="43137"/>
                    </a:srgbClr>
                  </a:outerShdw>
                </a:effectLst>
              </a:rPr>
              <a:t>فجاء به إلى النبي -صلى الله عليه وسلم- فقال: ما هذا</a:t>
            </a:r>
            <a:r>
              <a:rPr lang="ar-SA" sz="3300" b="1" dirty="0" smtClean="0">
                <a:solidFill>
                  <a:srgbClr val="002060"/>
                </a:solidFill>
                <a:effectLst>
                  <a:outerShdw blurRad="38100" dist="38100" dir="2700000" algn="tl">
                    <a:srgbClr val="000000">
                      <a:alpha val="43137"/>
                    </a:srgbClr>
                  </a:outerShdw>
                </a:effectLst>
              </a:rPr>
              <a:t>؟</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قال: </a:t>
            </a:r>
            <a:r>
              <a:rPr lang="ar-SA" sz="3300" b="1" dirty="0" smtClean="0">
                <a:solidFill>
                  <a:srgbClr val="FF0000"/>
                </a:solidFill>
                <a:effectLst>
                  <a:outerShdw blurRad="38100" dist="38100" dir="2700000" algn="tl">
                    <a:srgbClr val="000000">
                      <a:alpha val="43137"/>
                    </a:srgbClr>
                  </a:outerShdw>
                </a:effectLst>
              </a:rPr>
              <a:t>(</a:t>
            </a:r>
            <a:r>
              <a:rPr lang="en-US" sz="3300" b="1" dirty="0" smtClean="0">
                <a:solidFill>
                  <a:srgbClr val="FF0000"/>
                </a:solidFill>
                <a:effectLst>
                  <a:outerShdw blurRad="38100" dist="38100" dir="2700000" algn="tl">
                    <a:srgbClr val="000000">
                      <a:alpha val="43137"/>
                    </a:srgbClr>
                  </a:outerShdw>
                </a:effectLst>
              </a:rPr>
              <a:t> </a:t>
            </a:r>
            <a:r>
              <a:rPr lang="ar-SA" sz="3300" b="1" dirty="0" smtClean="0">
                <a:solidFill>
                  <a:srgbClr val="FF0000"/>
                </a:solidFill>
                <a:effectLst>
                  <a:outerShdw blurRad="38100" dist="38100" dir="2700000" algn="tl">
                    <a:srgbClr val="000000">
                      <a:alpha val="43137"/>
                    </a:srgbClr>
                  </a:outerShdw>
                </a:effectLst>
              </a:rPr>
              <a:t>قَسمتُه لك</a:t>
            </a:r>
            <a:r>
              <a:rPr lang="en-US" sz="3300" b="1" dirty="0" smtClean="0">
                <a:solidFill>
                  <a:srgbClr val="FF0000"/>
                </a:solidFill>
                <a:effectLst>
                  <a:outerShdw blurRad="38100" dist="38100" dir="2700000" algn="tl">
                    <a:srgbClr val="000000">
                      <a:alpha val="43137"/>
                    </a:srgbClr>
                  </a:outerShdw>
                </a:effectLst>
              </a:rPr>
              <a:t> </a:t>
            </a:r>
            <a:r>
              <a:rPr lang="ar-SA" sz="3300" b="1" dirty="0" smtClean="0">
                <a:solidFill>
                  <a:srgbClr val="FF0000"/>
                </a:solidFill>
                <a:effectLst>
                  <a:outerShdw blurRad="38100" dist="38100" dir="2700000" algn="tl">
                    <a:srgbClr val="000000">
                      <a:alpha val="43137"/>
                    </a:srgbClr>
                  </a:outerShdw>
                </a:effectLst>
              </a:rPr>
              <a:t>)</a:t>
            </a:r>
            <a:endParaRPr lang="ar-EG" sz="3300" b="1" dirty="0" smtClean="0">
              <a:solidFill>
                <a:srgbClr val="FF000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قال: ما على هذا تبعتُك، ولكن اتَّبَعتُك على </a:t>
            </a:r>
            <a:r>
              <a:rPr lang="ar-SA" sz="3300" b="1" dirty="0" smtClean="0">
                <a:solidFill>
                  <a:srgbClr val="002060"/>
                </a:solidFill>
                <a:effectLst>
                  <a:outerShdw blurRad="38100" dist="38100" dir="2700000" algn="tl">
                    <a:srgbClr val="000000">
                      <a:alpha val="43137"/>
                    </a:srgbClr>
                  </a:outerShdw>
                </a:effectLst>
              </a:rPr>
              <a:t>أنْ</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أُرمى ها هنا - وأشار إلى حَلقه - بسهمٍ فأَدْخُل الجَنَّةَ، فقال: </a:t>
            </a:r>
            <a:r>
              <a:rPr lang="ar-SA" sz="3300" b="1" dirty="0" smtClean="0">
                <a:solidFill>
                  <a:srgbClr val="FF0000"/>
                </a:solidFill>
                <a:effectLst>
                  <a:outerShdw blurRad="38100" dist="38100" dir="2700000" algn="tl">
                    <a:srgbClr val="000000">
                      <a:alpha val="43137"/>
                    </a:srgbClr>
                  </a:outerShdw>
                </a:effectLst>
              </a:rPr>
              <a:t>(</a:t>
            </a:r>
            <a:r>
              <a:rPr lang="en-US" sz="3300" b="1" dirty="0" smtClean="0">
                <a:solidFill>
                  <a:srgbClr val="FF0000"/>
                </a:solidFill>
                <a:effectLst>
                  <a:outerShdw blurRad="38100" dist="38100" dir="2700000" algn="tl">
                    <a:srgbClr val="000000">
                      <a:alpha val="43137"/>
                    </a:srgbClr>
                  </a:outerShdw>
                </a:effectLst>
              </a:rPr>
              <a:t> </a:t>
            </a:r>
            <a:r>
              <a:rPr lang="ar-SA" sz="3300" b="1" dirty="0" smtClean="0">
                <a:solidFill>
                  <a:srgbClr val="FF0000"/>
                </a:solidFill>
                <a:effectLst>
                  <a:outerShdw blurRad="38100" dist="38100" dir="2700000" algn="tl">
                    <a:srgbClr val="000000">
                      <a:alpha val="43137"/>
                    </a:srgbClr>
                  </a:outerShdw>
                </a:effectLst>
              </a:rPr>
              <a:t>إن </a:t>
            </a:r>
            <a:r>
              <a:rPr lang="ar-SA" sz="3300" b="1" dirty="0">
                <a:solidFill>
                  <a:srgbClr val="FF0000"/>
                </a:solidFill>
                <a:effectLst>
                  <a:outerShdw blurRad="38100" dist="38100" dir="2700000" algn="tl">
                    <a:srgbClr val="000000">
                      <a:alpha val="43137"/>
                    </a:srgbClr>
                  </a:outerShdw>
                </a:effectLst>
              </a:rPr>
              <a:t>تَصدُق الله </a:t>
            </a:r>
            <a:r>
              <a:rPr lang="ar-SA" sz="3300" b="1" dirty="0" smtClean="0">
                <a:solidFill>
                  <a:srgbClr val="FF0000"/>
                </a:solidFill>
                <a:effectLst>
                  <a:outerShdw blurRad="38100" dist="38100" dir="2700000" algn="tl">
                    <a:srgbClr val="000000">
                      <a:alpha val="43137"/>
                    </a:srgbClr>
                  </a:outerShdw>
                </a:effectLst>
              </a:rPr>
              <a:t>يَصدقْك</a:t>
            </a:r>
            <a:r>
              <a:rPr lang="en-US" sz="3300" b="1" dirty="0" smtClean="0">
                <a:solidFill>
                  <a:srgbClr val="FF0000"/>
                </a:solidFill>
                <a:effectLst>
                  <a:outerShdw blurRad="38100" dist="38100" dir="2700000" algn="tl">
                    <a:srgbClr val="000000">
                      <a:alpha val="43137"/>
                    </a:srgbClr>
                  </a:outerShdw>
                </a:effectLst>
              </a:rPr>
              <a:t> </a:t>
            </a:r>
            <a:r>
              <a:rPr lang="ar-SA" sz="3300" b="1" dirty="0" smtClean="0">
                <a:solidFill>
                  <a:srgbClr val="FF0000"/>
                </a:solidFill>
                <a:effectLst>
                  <a:outerShdw blurRad="38100" dist="38100" dir="2700000" algn="tl">
                    <a:srgbClr val="000000">
                      <a:alpha val="43137"/>
                    </a:srgbClr>
                  </a:outerShdw>
                </a:effectLst>
              </a:rPr>
              <a:t>) </a:t>
            </a:r>
            <a:endParaRPr lang="ar-EG" sz="3300" b="1" dirty="0" smtClean="0">
              <a:solidFill>
                <a:srgbClr val="FF0000"/>
              </a:solidFill>
              <a:effectLst>
                <a:outerShdw blurRad="38100" dist="38100" dir="2700000" algn="tl">
                  <a:srgbClr val="000000">
                    <a:alpha val="43137"/>
                  </a:srgbClr>
                </a:outerShdw>
              </a:effectLst>
            </a:endParaRPr>
          </a:p>
          <a:p>
            <a:pPr marL="0" indent="0">
              <a:buNone/>
            </a:pPr>
            <a:endParaRPr lang="ar-EG" sz="3300" dirty="0"/>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07456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arn(inVertical)">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barn(inVertical)">
                                      <p:cBhvr>
                                        <p:cTn id="30" dur="500"/>
                                        <p:tgtEl>
                                          <p:spTgt spid="3">
                                            <p:txEl>
                                              <p:pRg st="5" end="5"/>
                                            </p:txEl>
                                          </p:spTgt>
                                        </p:tgtEl>
                                      </p:cBhvr>
                                    </p:animEffect>
                                  </p:childTnLst>
                                </p:cTn>
                              </p:par>
                              <p:par>
                                <p:cTn id="31" presetID="16" presetClass="entr" presetSubtype="21" fill="hold" grpId="0"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barn(inVertical)">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3150" y="1838325"/>
            <a:ext cx="7886700" cy="4351338"/>
          </a:xfrm>
        </p:spPr>
        <p:txBody>
          <a:bodyPr>
            <a:normAutofit lnSpcReduction="10000"/>
          </a:bodyPr>
          <a:lstStyle/>
          <a:p>
            <a:pPr marL="0" indent="0">
              <a:buNone/>
            </a:pPr>
            <a:r>
              <a:rPr lang="ar-SA" sz="4000" b="1" dirty="0">
                <a:solidFill>
                  <a:srgbClr val="002060"/>
                </a:solidFill>
                <a:effectLst>
                  <a:outerShdw blurRad="38100" dist="38100" dir="2700000" algn="tl">
                    <a:srgbClr val="000000">
                      <a:alpha val="43137"/>
                    </a:srgbClr>
                  </a:outerShdw>
                </a:effectLst>
              </a:rPr>
              <a:t>فلبثوا قليلاً، ثم نهضوا في قتال العدو</a:t>
            </a:r>
            <a:r>
              <a:rPr lang="ar-SA" sz="4000" b="1" dirty="0" smtClean="0">
                <a:solidFill>
                  <a:srgbClr val="002060"/>
                </a:solidFill>
                <a:effectLst>
                  <a:outerShdw blurRad="38100" dist="38100" dir="2700000" algn="tl">
                    <a:srgbClr val="000000">
                      <a:alpha val="43137"/>
                    </a:srgbClr>
                  </a:outerShdw>
                </a:effectLst>
              </a:rPr>
              <a:t>،</a:t>
            </a:r>
            <a:endParaRPr lang="ar-EG" sz="4000" b="1" dirty="0" smtClean="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فأُتي به النبي -صلى الله عليه وسلم- يُحَمَل</a:t>
            </a:r>
            <a:r>
              <a:rPr lang="ar-SA" sz="4000" b="1" dirty="0" smtClean="0">
                <a:solidFill>
                  <a:srgbClr val="002060"/>
                </a:solidFill>
                <a:effectLst>
                  <a:outerShdw blurRad="38100" dist="38100" dir="2700000" algn="tl">
                    <a:srgbClr val="000000">
                      <a:alpha val="43137"/>
                    </a:srgbClr>
                  </a:outerShdw>
                </a:effectLst>
              </a:rPr>
              <a:t>،</a:t>
            </a:r>
            <a:endParaRPr lang="ar-EG" sz="4000" b="1" dirty="0" smtClean="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قد أصابه السَّهم حيث </a:t>
            </a:r>
            <a:r>
              <a:rPr lang="ar-SA" sz="4000" b="1" dirty="0" smtClean="0">
                <a:solidFill>
                  <a:srgbClr val="002060"/>
                </a:solidFill>
                <a:effectLst>
                  <a:outerShdw blurRad="38100" dist="38100" dir="2700000" algn="tl">
                    <a:srgbClr val="000000">
                      <a:alpha val="43137"/>
                    </a:srgbClr>
                  </a:outerShdw>
                </a:effectLst>
              </a:rPr>
              <a:t>أشار</a:t>
            </a:r>
            <a:r>
              <a:rPr lang="ar-EG" sz="4000" b="1" dirty="0" smtClean="0">
                <a:solidFill>
                  <a:srgbClr val="002060"/>
                </a:solidFill>
                <a:effectLst>
                  <a:outerShdw blurRad="38100" dist="38100" dir="2700000" algn="tl">
                    <a:srgbClr val="000000">
                      <a:alpha val="43137"/>
                    </a:srgbClr>
                  </a:outerShdw>
                </a:effectLst>
              </a:rPr>
              <a:t>!!</a:t>
            </a: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فقال النبي -صلى الله عليه وسلم-</a:t>
            </a:r>
            <a:r>
              <a:rPr lang="ar-SA" sz="4000" b="1" dirty="0" smtClean="0">
                <a:solidFill>
                  <a:srgbClr val="002060"/>
                </a:solidFill>
                <a:effectLst>
                  <a:outerShdw blurRad="38100" dist="38100" dir="2700000" algn="tl">
                    <a:srgbClr val="000000">
                      <a:alpha val="43137"/>
                    </a:srgbClr>
                  </a:outerShdw>
                </a:effectLst>
              </a:rPr>
              <a:t>:</a:t>
            </a:r>
            <a:endParaRPr lang="ar-EG" sz="4000" b="1" dirty="0" smtClean="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FF0000"/>
                </a:solidFill>
                <a:effectLst>
                  <a:outerShdw blurRad="38100" dist="38100" dir="2700000" algn="tl">
                    <a:srgbClr val="000000">
                      <a:alpha val="43137"/>
                    </a:srgbClr>
                  </a:outerShdw>
                </a:effectLst>
              </a:rPr>
              <a:t> (</a:t>
            </a:r>
            <a:r>
              <a:rPr lang="en-US" sz="4000" b="1" dirty="0" smtClean="0">
                <a:solidFill>
                  <a:srgbClr val="FF0000"/>
                </a:solidFill>
                <a:effectLst>
                  <a:outerShdw blurRad="38100" dist="38100" dir="2700000" algn="tl">
                    <a:srgbClr val="000000">
                      <a:alpha val="43137"/>
                    </a:srgbClr>
                  </a:outerShdw>
                </a:effectLst>
              </a:rPr>
              <a:t> </a:t>
            </a:r>
            <a:r>
              <a:rPr lang="ar-SA" sz="4000" b="1" dirty="0" smtClean="0">
                <a:solidFill>
                  <a:srgbClr val="FF0000"/>
                </a:solidFill>
                <a:effectLst>
                  <a:outerShdw blurRad="38100" dist="38100" dir="2700000" algn="tl">
                    <a:srgbClr val="000000">
                      <a:alpha val="43137"/>
                    </a:srgbClr>
                  </a:outerShdw>
                </a:effectLst>
              </a:rPr>
              <a:t>أهو </a:t>
            </a:r>
            <a:r>
              <a:rPr lang="ar-SA" sz="4000" b="1" dirty="0">
                <a:solidFill>
                  <a:srgbClr val="FF0000"/>
                </a:solidFill>
                <a:effectLst>
                  <a:outerShdw blurRad="38100" dist="38100" dir="2700000" algn="tl">
                    <a:srgbClr val="000000">
                      <a:alpha val="43137"/>
                    </a:srgbClr>
                  </a:outerShdw>
                </a:effectLst>
              </a:rPr>
              <a:t>هُو</a:t>
            </a:r>
            <a:r>
              <a:rPr lang="ar-SA" sz="4000" b="1" dirty="0" smtClean="0">
                <a:solidFill>
                  <a:srgbClr val="FF0000"/>
                </a:solidFill>
                <a:effectLst>
                  <a:outerShdw blurRad="38100" dist="38100" dir="2700000" algn="tl">
                    <a:srgbClr val="000000">
                      <a:alpha val="43137"/>
                    </a:srgbClr>
                  </a:outerShdw>
                </a:effectLst>
              </a:rPr>
              <a:t>؟</a:t>
            </a:r>
            <a:r>
              <a:rPr lang="en-US" sz="4000" b="1" dirty="0" smtClean="0">
                <a:solidFill>
                  <a:srgbClr val="FF0000"/>
                </a:solidFill>
                <a:effectLst>
                  <a:outerShdw blurRad="38100" dist="38100" dir="2700000" algn="tl">
                    <a:srgbClr val="000000">
                      <a:alpha val="43137"/>
                    </a:srgbClr>
                  </a:outerShdw>
                </a:effectLst>
              </a:rPr>
              <a:t> </a:t>
            </a:r>
            <a:r>
              <a:rPr lang="ar-SA" sz="4000" b="1" dirty="0" smtClean="0">
                <a:solidFill>
                  <a:srgbClr val="FF000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قالوا: </a:t>
            </a:r>
            <a:r>
              <a:rPr lang="ar-SA" sz="4000" b="1" dirty="0" smtClean="0">
                <a:solidFill>
                  <a:srgbClr val="002060"/>
                </a:solidFill>
                <a:effectLst>
                  <a:outerShdw blurRad="38100" dist="38100" dir="2700000" algn="tl">
                    <a:srgbClr val="000000">
                      <a:alpha val="43137"/>
                    </a:srgbClr>
                  </a:outerShdw>
                </a:effectLst>
              </a:rPr>
              <a:t>نَعم</a:t>
            </a:r>
            <a:endParaRPr lang="ar-EG" sz="4000" b="1" dirty="0" smtClean="0">
              <a:solidFill>
                <a:srgbClr val="002060"/>
              </a:solidFill>
              <a:effectLst>
                <a:outerShdw blurRad="38100" dist="38100" dir="2700000" algn="tl">
                  <a:srgbClr val="000000">
                    <a:alpha val="43137"/>
                  </a:srgbClr>
                </a:outerShdw>
              </a:effectLst>
            </a:endParaRPr>
          </a:p>
          <a:p>
            <a:pPr marL="0" indent="0" algn="ctr">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قال: </a:t>
            </a:r>
            <a:r>
              <a:rPr lang="ar-SA" sz="4000" b="1" dirty="0" smtClean="0">
                <a:solidFill>
                  <a:srgbClr val="FF0000"/>
                </a:solidFill>
                <a:effectLst>
                  <a:outerShdw blurRad="38100" dist="38100" dir="2700000" algn="tl">
                    <a:srgbClr val="000000">
                      <a:alpha val="43137"/>
                    </a:srgbClr>
                  </a:outerShdw>
                </a:effectLst>
              </a:rPr>
              <a:t>(</a:t>
            </a:r>
            <a:r>
              <a:rPr lang="en-US" sz="4000" b="1" dirty="0" smtClean="0">
                <a:solidFill>
                  <a:srgbClr val="FF0000"/>
                </a:solidFill>
                <a:effectLst>
                  <a:outerShdw blurRad="38100" dist="38100" dir="2700000" algn="tl">
                    <a:srgbClr val="000000">
                      <a:alpha val="43137"/>
                    </a:srgbClr>
                  </a:outerShdw>
                </a:effectLst>
              </a:rPr>
              <a:t> </a:t>
            </a:r>
            <a:r>
              <a:rPr lang="ar-SA" sz="4000" b="1" dirty="0" smtClean="0">
                <a:solidFill>
                  <a:srgbClr val="FF0000"/>
                </a:solidFill>
                <a:effectLst>
                  <a:outerShdw blurRad="38100" dist="38100" dir="2700000" algn="tl">
                    <a:srgbClr val="000000">
                      <a:alpha val="43137"/>
                    </a:srgbClr>
                  </a:outerShdw>
                </a:effectLst>
              </a:rPr>
              <a:t>صدق </a:t>
            </a:r>
            <a:r>
              <a:rPr lang="ar-SA" sz="4000" b="1" dirty="0">
                <a:solidFill>
                  <a:srgbClr val="FF0000"/>
                </a:solidFill>
                <a:effectLst>
                  <a:outerShdw blurRad="38100" dist="38100" dir="2700000" algn="tl">
                    <a:srgbClr val="000000">
                      <a:alpha val="43137"/>
                    </a:srgbClr>
                  </a:outerShdw>
                </a:effectLst>
              </a:rPr>
              <a:t>اللهَ </a:t>
            </a:r>
            <a:r>
              <a:rPr lang="ar-SA" sz="4000" b="1" dirty="0" smtClean="0">
                <a:solidFill>
                  <a:srgbClr val="FF0000"/>
                </a:solidFill>
                <a:effectLst>
                  <a:outerShdw blurRad="38100" dist="38100" dir="2700000" algn="tl">
                    <a:srgbClr val="000000">
                      <a:alpha val="43137"/>
                    </a:srgbClr>
                  </a:outerShdw>
                </a:effectLst>
              </a:rPr>
              <a:t>فصدقَه</a:t>
            </a:r>
            <a:r>
              <a:rPr lang="en-US" sz="4000" b="1" dirty="0" smtClean="0">
                <a:solidFill>
                  <a:srgbClr val="FF0000"/>
                </a:solidFill>
                <a:effectLst>
                  <a:outerShdw blurRad="38100" dist="38100" dir="2700000" algn="tl">
                    <a:srgbClr val="000000">
                      <a:alpha val="43137"/>
                    </a:srgbClr>
                  </a:outerShdw>
                </a:effectLst>
              </a:rPr>
              <a:t> ( </a:t>
            </a:r>
            <a:r>
              <a:rPr lang="en-US" sz="4000" b="1" dirty="0">
                <a:solidFill>
                  <a:srgbClr val="002060"/>
                </a:solidFill>
                <a:effectLst>
                  <a:outerShdw blurRad="38100" dist="38100" dir="2700000" algn="tl">
                    <a:srgbClr val="000000">
                      <a:alpha val="43137"/>
                    </a:srgbClr>
                  </a:outerShdw>
                </a:effectLst>
              </a:rPr>
              <a:t/>
            </a:r>
            <a:br>
              <a:rPr lang="en-US" sz="4000" b="1" dirty="0">
                <a:solidFill>
                  <a:srgbClr val="002060"/>
                </a:solidFill>
                <a:effectLst>
                  <a:outerShdw blurRad="38100" dist="38100" dir="2700000" algn="tl">
                    <a:srgbClr val="000000">
                      <a:alpha val="43137"/>
                    </a:srgbClr>
                  </a:outerShdw>
                </a:effectLst>
              </a:rPr>
            </a:b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36380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500"/>
                                        <p:tgtEl>
                                          <p:spTgt spid="3">
                                            <p:txEl>
                                              <p:pRg st="1" end="1"/>
                                            </p:txEl>
                                          </p:spTgt>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arn(inVertical)">
                                      <p:cBhvr>
                                        <p:cTn id="2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781050"/>
            <a:ext cx="7886700" cy="6784975"/>
          </a:xfrm>
        </p:spPr>
        <p:txBody>
          <a:bodyPr>
            <a:noAutofit/>
          </a:bodyPr>
          <a:lstStyle/>
          <a:p>
            <a:pPr marL="0" indent="0">
              <a:buNone/>
            </a:pPr>
            <a:r>
              <a:rPr lang="en-US" sz="3300" b="1" dirty="0">
                <a:effectLst>
                  <a:outerShdw blurRad="38100" dist="38100" dir="2700000" algn="tl">
                    <a:srgbClr val="000000">
                      <a:alpha val="43137"/>
                    </a:srgbClr>
                  </a:outerShdw>
                </a:effectLst>
              </a:rPr>
              <a:t/>
            </a:r>
            <a:br>
              <a:rPr lang="en-US" sz="3300" b="1" dirty="0">
                <a:effectLst>
                  <a:outerShdw blurRad="38100" dist="38100" dir="2700000" algn="tl">
                    <a:srgbClr val="000000">
                      <a:alpha val="43137"/>
                    </a:srgbClr>
                  </a:outerShdw>
                </a:effectLst>
              </a:rPr>
            </a:br>
            <a:r>
              <a:rPr lang="en-US" sz="3300" b="1" dirty="0">
                <a:effectLst>
                  <a:outerShdw blurRad="38100" dist="38100" dir="2700000" algn="tl">
                    <a:srgbClr val="000000">
                      <a:alpha val="43137"/>
                    </a:srgbClr>
                  </a:outerShdw>
                </a:effectLst>
              </a:rPr>
              <a:t> </a:t>
            </a:r>
            <a:r>
              <a:rPr lang="ar-SA" sz="3300" b="1" u="sng" dirty="0">
                <a:solidFill>
                  <a:srgbClr val="FF0000"/>
                </a:solidFill>
                <a:effectLst>
                  <a:outerShdw blurRad="38100" dist="38100" dir="2700000" algn="tl">
                    <a:srgbClr val="000000">
                      <a:alpha val="43137"/>
                    </a:srgbClr>
                  </a:outerShdw>
                </a:effectLst>
              </a:rPr>
              <a:t>وهذا أنس بنُ النضر - رضي الله عنه </a:t>
            </a:r>
            <a:r>
              <a:rPr lang="ar-SA" sz="3300" b="1" u="sng" dirty="0" smtClean="0">
                <a:solidFill>
                  <a:srgbClr val="FF0000"/>
                </a:solidFill>
                <a:effectLst>
                  <a:outerShdw blurRad="38100" dist="38100" dir="2700000" algn="tl">
                    <a:srgbClr val="000000">
                      <a:alpha val="43137"/>
                    </a:srgbClr>
                  </a:outerShdw>
                </a:effectLst>
              </a:rPr>
              <a:t>–</a:t>
            </a:r>
            <a:endParaRPr lang="en-US" sz="3300" b="1" u="sng" dirty="0" smtClean="0">
              <a:solidFill>
                <a:srgbClr val="FF000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 </a:t>
            </a:r>
            <a:r>
              <a:rPr lang="ar-SA" sz="3300" b="1" u="sng" dirty="0">
                <a:solidFill>
                  <a:srgbClr val="FF0000"/>
                </a:solidFill>
                <a:effectLst>
                  <a:outerShdw blurRad="38100" dist="38100" dir="2700000" algn="tl">
                    <a:srgbClr val="000000">
                      <a:alpha val="43137"/>
                    </a:srgbClr>
                  </a:outerShdw>
                </a:effectLst>
              </a:rPr>
              <a:t>يقوده صِدقه إلى تلك الخاتمة السعيدة، </a:t>
            </a:r>
            <a:endParaRPr lang="en-US" sz="3300" b="1" u="sng" dirty="0" smtClean="0">
              <a:solidFill>
                <a:srgbClr val="FF000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فيجد ريحَ الجَنَّة قبل أن يُقْتَل</a:t>
            </a:r>
            <a:r>
              <a:rPr lang="en-US" sz="3300" b="1" u="sng" dirty="0" smtClean="0">
                <a:solidFill>
                  <a:srgbClr val="FF0000"/>
                </a:solidFill>
                <a:effectLst>
                  <a:outerShdw blurRad="38100" dist="38100" dir="2700000" algn="tl">
                    <a:srgbClr val="000000">
                      <a:alpha val="43137"/>
                    </a:srgbClr>
                  </a:outerShdw>
                </a:effectLst>
              </a:rPr>
              <a:t>. </a:t>
            </a:r>
            <a:endParaRPr lang="ar-EG" sz="3300" b="1" u="sng" dirty="0" smtClean="0">
              <a:solidFill>
                <a:srgbClr val="FF0000"/>
              </a:solidFill>
              <a:effectLst>
                <a:outerShdw blurRad="38100" dist="38100" dir="2700000" algn="tl">
                  <a:srgbClr val="000000">
                    <a:alpha val="43137"/>
                  </a:srgbClr>
                </a:outerShdw>
              </a:effectLst>
            </a:endParaRPr>
          </a:p>
          <a:p>
            <a:pPr marL="0" indent="0">
              <a:buNone/>
            </a:pPr>
            <a:r>
              <a:rPr lang="en-US" sz="3300" b="1" dirty="0" smtClean="0">
                <a:effectLst>
                  <a:outerShdw blurRad="38100" dist="38100" dir="2700000" algn="tl">
                    <a:srgbClr val="000000">
                      <a:alpha val="43137"/>
                    </a:srgbClr>
                  </a:outerShdw>
                </a:effectLst>
              </a:rPr>
              <a:t/>
            </a:r>
            <a:br>
              <a:rPr lang="en-US" sz="3300" b="1" dirty="0" smtClean="0">
                <a:effectLst>
                  <a:outerShdw blurRad="38100" dist="38100" dir="2700000" algn="tl">
                    <a:srgbClr val="000000">
                      <a:alpha val="43137"/>
                    </a:srgbClr>
                  </a:outerShdw>
                </a:effectLst>
              </a:rPr>
            </a:br>
            <a:r>
              <a:rPr lang="en-US" sz="3300" b="1" dirty="0" smtClean="0">
                <a:solidFill>
                  <a:srgbClr val="0070C0"/>
                </a:solidFill>
                <a:effectLst>
                  <a:outerShdw blurRad="38100" dist="38100" dir="2700000" algn="tl">
                    <a:srgbClr val="000000">
                      <a:alpha val="43137"/>
                    </a:srgbClr>
                  </a:outerShdw>
                </a:effectLst>
              </a:rPr>
              <a:t> </a:t>
            </a:r>
            <a:r>
              <a:rPr lang="ar-SA" sz="3300" b="1" dirty="0" smtClean="0">
                <a:solidFill>
                  <a:srgbClr val="0070C0"/>
                </a:solidFill>
                <a:effectLst>
                  <a:outerShdw blurRad="38100" dist="38100" dir="2700000" algn="tl">
                    <a:srgbClr val="000000">
                      <a:alpha val="43137"/>
                    </a:srgbClr>
                  </a:outerShdw>
                </a:effectLst>
              </a:rPr>
              <a:t>ففي صحيح البخاري</a:t>
            </a:r>
            <a:r>
              <a:rPr lang="ar-EG" sz="3300" b="1" dirty="0">
                <a:solidFill>
                  <a:srgbClr val="0070C0"/>
                </a:solidFill>
                <a:effectLst>
                  <a:outerShdw blurRad="38100" dist="38100" dir="2700000" algn="tl">
                    <a:srgbClr val="000000">
                      <a:alpha val="43137"/>
                    </a:srgbClr>
                  </a:outerShdw>
                </a:effectLst>
              </a:rPr>
              <a:t> </a:t>
            </a:r>
            <a:r>
              <a:rPr lang="ar-SA" sz="3300" b="1" dirty="0" smtClean="0">
                <a:solidFill>
                  <a:srgbClr val="0070C0"/>
                </a:solidFill>
                <a:effectLst>
                  <a:outerShdw blurRad="38100" dist="38100" dir="2700000" algn="tl">
                    <a:srgbClr val="000000">
                      <a:alpha val="43137"/>
                    </a:srgbClr>
                  </a:outerShdw>
                </a:effectLst>
              </a:rPr>
              <a:t>ومسلم</a:t>
            </a:r>
            <a:r>
              <a:rPr lang="ar-EG" sz="3300" b="1" dirty="0" smtClean="0">
                <a:solidFill>
                  <a:srgbClr val="0070C0"/>
                </a:solidFill>
                <a:effectLst>
                  <a:outerShdw blurRad="38100" dist="38100" dir="2700000" algn="tl">
                    <a:srgbClr val="000000">
                      <a:alpha val="43137"/>
                    </a:srgbClr>
                  </a:outerShdw>
                </a:effectLst>
              </a:rPr>
              <a:t> </a:t>
            </a:r>
            <a:r>
              <a:rPr lang="ar-SA" sz="3300" b="1" dirty="0" smtClean="0">
                <a:solidFill>
                  <a:srgbClr val="0070C0"/>
                </a:solidFill>
                <a:effectLst>
                  <a:outerShdw blurRad="38100" dist="38100" dir="2700000" algn="tl">
                    <a:srgbClr val="000000">
                      <a:alpha val="43137"/>
                    </a:srgbClr>
                  </a:outerShdw>
                </a:effectLst>
              </a:rPr>
              <a:t>عن أنس بن مالك - رضي الله عنه - قال</a:t>
            </a:r>
            <a:r>
              <a:rPr lang="en-US" sz="3300" b="1" dirty="0" smtClean="0">
                <a:solidFill>
                  <a:srgbClr val="0070C0"/>
                </a:solidFill>
                <a:effectLst>
                  <a:outerShdw blurRad="38100" dist="38100" dir="2700000" algn="tl">
                    <a:srgbClr val="000000">
                      <a:alpha val="43137"/>
                    </a:srgbClr>
                  </a:outerShdw>
                </a:effectLst>
              </a:rPr>
              <a:t>:</a:t>
            </a:r>
            <a:br>
              <a:rPr lang="en-US" sz="3300" b="1" dirty="0" smtClean="0">
                <a:solidFill>
                  <a:srgbClr val="0070C0"/>
                </a:solidFill>
                <a:effectLst>
                  <a:outerShdw blurRad="38100" dist="38100" dir="2700000" algn="tl">
                    <a:srgbClr val="000000">
                      <a:alpha val="43137"/>
                    </a:srgbClr>
                  </a:outerShdw>
                </a:effectLst>
              </a:rPr>
            </a:br>
            <a:r>
              <a:rPr lang="en-US" sz="3300" b="1" dirty="0" smtClean="0">
                <a:solidFill>
                  <a:srgbClr val="002060"/>
                </a:solidFill>
                <a:effectLst>
                  <a:outerShdw blurRad="38100" dist="38100" dir="2700000" algn="tl">
                    <a:srgbClr val="000000">
                      <a:alpha val="43137"/>
                    </a:srgbClr>
                  </a:outerShdw>
                </a:effectLst>
              </a:rPr>
              <a:t>" .. </a:t>
            </a:r>
            <a:r>
              <a:rPr lang="ar-SA" sz="3300" b="1" dirty="0" smtClean="0">
                <a:solidFill>
                  <a:srgbClr val="002060"/>
                </a:solidFill>
                <a:effectLst>
                  <a:outerShdw blurRad="38100" dist="38100" dir="2700000" algn="tl">
                    <a:srgbClr val="000000">
                      <a:alpha val="43137"/>
                    </a:srgbClr>
                  </a:outerShdw>
                </a:effectLst>
              </a:rPr>
              <a:t>لمَّا كان يوم أُحد، وانكشف المسلمون، انهزموا، وأشيع خبر مَقتل النبي -صلى الله عليه وسلم- فانهارت أو كادت تَنهار نفوسُ كثير من أصحاب النبي، فتوقف منهم من توقَّف عن القتال، وألقى أسلحتَه مُستكينًا، ومرَّ بهؤلاء أنسُ بنُ النَّضر وقد ألقوا ما بأيديهم،</a:t>
            </a:r>
            <a:r>
              <a:rPr lang="ar-SA" sz="3300" dirty="0"/>
              <a:t> </a:t>
            </a:r>
            <a:r>
              <a:rPr lang="ar-SA" sz="3300" b="1" dirty="0">
                <a:solidFill>
                  <a:srgbClr val="FF0000"/>
                </a:solidFill>
                <a:effectLst>
                  <a:outerShdw blurRad="38100" dist="38100" dir="2700000" algn="tl">
                    <a:srgbClr val="000000">
                      <a:alpha val="43137"/>
                    </a:srgbClr>
                  </a:outerShdw>
                </a:effectLst>
              </a:rPr>
              <a:t>فقال: ما تنتظرون؟ </a:t>
            </a:r>
            <a:endParaRPr lang="ar-EG" sz="33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628709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heckerboard(across)">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07328" y="279959"/>
            <a:ext cx="7886700" cy="7165975"/>
          </a:xfrm>
        </p:spPr>
        <p:txBody>
          <a:bodyPr>
            <a:noAutofit/>
          </a:bodyPr>
          <a:lstStyle/>
          <a:p>
            <a:pPr marL="0" indent="0">
              <a:buNone/>
            </a:pPr>
            <a:r>
              <a:rPr lang="ar-SA" sz="3300" b="1" dirty="0">
                <a:solidFill>
                  <a:srgbClr val="002060"/>
                </a:solidFill>
                <a:effectLst>
                  <a:outerShdw blurRad="38100" dist="38100" dir="2700000" algn="tl">
                    <a:srgbClr val="000000">
                      <a:alpha val="43137"/>
                    </a:srgbClr>
                  </a:outerShdw>
                </a:effectLst>
              </a:rPr>
              <a:t>فقالوا: قُتِل رسولُ الله، </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قال</a:t>
            </a:r>
            <a:r>
              <a:rPr lang="ar-SA" sz="3300" b="1" dirty="0">
                <a:solidFill>
                  <a:srgbClr val="002060"/>
                </a:solidFill>
                <a:effectLst>
                  <a:outerShdw blurRad="38100" dist="38100" dir="2700000" algn="tl">
                    <a:srgbClr val="000000">
                      <a:alpha val="43137"/>
                    </a:srgbClr>
                  </a:outerShdw>
                </a:effectLst>
              </a:rPr>
              <a:t>: </a:t>
            </a:r>
            <a:r>
              <a:rPr lang="ar-SA" sz="3300" b="1" dirty="0">
                <a:solidFill>
                  <a:srgbClr val="FF0000"/>
                </a:solidFill>
                <a:effectLst>
                  <a:outerShdw blurRad="38100" dist="38100" dir="2700000" algn="tl">
                    <a:srgbClr val="000000">
                      <a:alpha val="43137"/>
                    </a:srgbClr>
                  </a:outerShdw>
                </a:effectLst>
              </a:rPr>
              <a:t>ما تصنعون بالحياة بعده؟! </a:t>
            </a:r>
            <a:endParaRPr lang="ar-EG" sz="3300" b="1" dirty="0" smtClean="0">
              <a:solidFill>
                <a:srgbClr val="FF0000"/>
              </a:solidFill>
              <a:effectLst>
                <a:outerShdw blurRad="38100" dist="38100" dir="2700000" algn="tl">
                  <a:srgbClr val="000000">
                    <a:alpha val="43137"/>
                  </a:srgbClr>
                </a:outerShdw>
              </a:effectLst>
            </a:endParaRPr>
          </a:p>
          <a:p>
            <a:pPr marL="0" indent="0">
              <a:buNone/>
            </a:pPr>
            <a:r>
              <a:rPr lang="ar-SA" sz="3300" b="1" dirty="0" smtClean="0">
                <a:solidFill>
                  <a:srgbClr val="FF0000"/>
                </a:solidFill>
                <a:effectLst>
                  <a:outerShdw blurRad="38100" dist="38100" dir="2700000" algn="tl">
                    <a:srgbClr val="000000">
                      <a:alpha val="43137"/>
                    </a:srgbClr>
                  </a:outerShdw>
                </a:effectLst>
              </a:rPr>
              <a:t>قُوموا </a:t>
            </a:r>
            <a:r>
              <a:rPr lang="ar-SA" sz="3300" b="1" dirty="0">
                <a:solidFill>
                  <a:srgbClr val="FF0000"/>
                </a:solidFill>
                <a:effectLst>
                  <a:outerShdw blurRad="38100" dist="38100" dir="2700000" algn="tl">
                    <a:srgbClr val="000000">
                      <a:alpha val="43137"/>
                    </a:srgbClr>
                  </a:outerShdw>
                </a:effectLst>
              </a:rPr>
              <a:t>فموتوا على ما مات عليه رسول </a:t>
            </a:r>
            <a:r>
              <a:rPr lang="ar-SA" sz="3300" b="1" dirty="0" smtClean="0">
                <a:solidFill>
                  <a:srgbClr val="FF0000"/>
                </a:solidFill>
                <a:effectLst>
                  <a:outerShdw blurRad="38100" dist="38100" dir="2700000" algn="tl">
                    <a:srgbClr val="000000">
                      <a:alpha val="43137"/>
                    </a:srgbClr>
                  </a:outerShdw>
                </a:effectLst>
              </a:rPr>
              <a:t>الله</a:t>
            </a:r>
            <a:endParaRPr lang="ar-EG" sz="3300" b="1" dirty="0" smtClean="0">
              <a:solidFill>
                <a:srgbClr val="FF0000"/>
              </a:solidFill>
              <a:effectLst>
                <a:outerShdw blurRad="38100" dist="38100" dir="2700000" algn="tl">
                  <a:srgbClr val="000000">
                    <a:alpha val="43137"/>
                  </a:srgbClr>
                </a:outerShdw>
              </a:effectLst>
            </a:endParaRPr>
          </a:p>
          <a:p>
            <a:pPr marL="0" indent="0">
              <a:buNone/>
            </a:pPr>
            <a:r>
              <a:rPr lang="ar-SA" sz="3300" b="1" dirty="0" smtClean="0">
                <a:solidFill>
                  <a:srgbClr val="FF0000"/>
                </a:solidFill>
                <a:effectLst>
                  <a:outerShdw blurRad="38100" dist="38100" dir="2700000" algn="tl">
                    <a:srgbClr val="000000">
                      <a:alpha val="43137"/>
                    </a:srgbClr>
                  </a:outerShdw>
                </a:effectLst>
              </a:rPr>
              <a:t> </a:t>
            </a:r>
            <a:r>
              <a:rPr lang="ar-SA" sz="3300" b="1" dirty="0">
                <a:solidFill>
                  <a:srgbClr val="FF0000"/>
                </a:solidFill>
                <a:effectLst>
                  <a:outerShdw blurRad="38100" dist="38100" dir="2700000" algn="tl">
                    <a:srgbClr val="000000">
                      <a:alpha val="43137"/>
                    </a:srgbClr>
                  </a:outerShdw>
                </a:effectLst>
              </a:rPr>
              <a:t>-صلى الله عليه وسلم</a:t>
            </a:r>
            <a:r>
              <a:rPr lang="en-US" sz="3300" b="1" dirty="0" smtClean="0">
                <a:solidFill>
                  <a:srgbClr val="FF0000"/>
                </a:solidFill>
                <a:effectLst>
                  <a:outerShdw blurRad="38100" dist="38100" dir="2700000" algn="tl">
                    <a:srgbClr val="000000">
                      <a:alpha val="43137"/>
                    </a:srgbClr>
                  </a:outerShdw>
                </a:effectLst>
              </a:rPr>
              <a:t>-</a:t>
            </a:r>
            <a:endParaRPr lang="ar-EG" sz="3300" b="1" dirty="0" smtClean="0">
              <a:solidFill>
                <a:srgbClr val="FF0000"/>
              </a:solidFill>
              <a:effectLst>
                <a:outerShdw blurRad="38100" dist="38100" dir="2700000" algn="tl">
                  <a:srgbClr val="000000">
                    <a:alpha val="43137"/>
                  </a:srgbClr>
                </a:outerShdw>
              </a:effectLst>
            </a:endParaRPr>
          </a:p>
          <a:p>
            <a:pPr marL="0" indent="0">
              <a:buNone/>
            </a:pPr>
            <a:r>
              <a:rPr lang="en-US" sz="3300" b="1" dirty="0">
                <a:solidFill>
                  <a:srgbClr val="FF0000"/>
                </a:solidFill>
                <a:effectLst>
                  <a:outerShdw blurRad="38100" dist="38100" dir="2700000" algn="tl">
                    <a:srgbClr val="000000">
                      <a:alpha val="43137"/>
                    </a:srgbClr>
                  </a:outerShdw>
                </a:effectLst>
              </a:rPr>
              <a:t/>
            </a:r>
            <a:br>
              <a:rPr lang="en-US" sz="3300" b="1" dirty="0">
                <a:solidFill>
                  <a:srgbClr val="FF0000"/>
                </a:solidFill>
                <a:effectLst>
                  <a:outerShdw blurRad="38100" dist="38100" dir="2700000" algn="tl">
                    <a:srgbClr val="000000">
                      <a:alpha val="43137"/>
                    </a:srgbClr>
                  </a:outerShdw>
                </a:effectLst>
              </a:rPr>
            </a:br>
            <a:r>
              <a:rPr lang="ar-SA" sz="3300" b="1" dirty="0">
                <a:solidFill>
                  <a:srgbClr val="0070C0"/>
                </a:solidFill>
                <a:effectLst>
                  <a:outerShdw blurRad="38100" dist="38100" dir="2700000" algn="tl">
                    <a:srgbClr val="000000">
                      <a:alpha val="43137"/>
                    </a:srgbClr>
                  </a:outerShdw>
                </a:effectLst>
              </a:rPr>
              <a:t>ثم قال: اللَّهم إني أَعتذر إليك مما صَنع </a:t>
            </a:r>
            <a:r>
              <a:rPr lang="ar-SA" sz="3300" b="1" dirty="0" smtClean="0">
                <a:solidFill>
                  <a:srgbClr val="0070C0"/>
                </a:solidFill>
                <a:effectLst>
                  <a:outerShdw blurRad="38100" dist="38100" dir="2700000" algn="tl">
                    <a:srgbClr val="000000">
                      <a:alpha val="43137"/>
                    </a:srgbClr>
                  </a:outerShdw>
                </a:effectLst>
              </a:rPr>
              <a:t>هؤلاء</a:t>
            </a:r>
            <a:endParaRPr lang="ar-EG" sz="3300" b="1" dirty="0" smtClean="0">
              <a:solidFill>
                <a:srgbClr val="0070C0"/>
              </a:solidFill>
              <a:effectLst>
                <a:outerShdw blurRad="38100" dist="38100" dir="2700000" algn="tl">
                  <a:srgbClr val="000000">
                    <a:alpha val="43137"/>
                  </a:srgbClr>
                </a:outerShdw>
              </a:effectLst>
            </a:endParaRPr>
          </a:p>
          <a:p>
            <a:pPr marL="0" indent="0">
              <a:buNone/>
            </a:pPr>
            <a:r>
              <a:rPr lang="ar-SA" sz="3300" b="1" dirty="0" smtClean="0">
                <a:solidFill>
                  <a:srgbClr val="0070C0"/>
                </a:solidFill>
                <a:effectLst>
                  <a:outerShdw blurRad="38100" dist="38100" dir="2700000" algn="tl">
                    <a:srgbClr val="000000">
                      <a:alpha val="43137"/>
                    </a:srgbClr>
                  </a:outerShdw>
                </a:effectLst>
              </a:rPr>
              <a:t> </a:t>
            </a:r>
            <a:r>
              <a:rPr lang="ar-SA" sz="3300" b="1" dirty="0">
                <a:solidFill>
                  <a:srgbClr val="0070C0"/>
                </a:solidFill>
                <a:effectLst>
                  <a:outerShdw blurRad="38100" dist="38100" dir="2700000" algn="tl">
                    <a:srgbClr val="000000">
                      <a:alpha val="43137"/>
                    </a:srgbClr>
                  </a:outerShdw>
                </a:effectLst>
              </a:rPr>
              <a:t>- يعني المسلمين - وأبرأ إليك مما صنع </a:t>
            </a:r>
            <a:r>
              <a:rPr lang="ar-SA" sz="3300" b="1" dirty="0" smtClean="0">
                <a:solidFill>
                  <a:srgbClr val="0070C0"/>
                </a:solidFill>
                <a:effectLst>
                  <a:outerShdw blurRad="38100" dist="38100" dir="2700000" algn="tl">
                    <a:srgbClr val="000000">
                      <a:alpha val="43137"/>
                    </a:srgbClr>
                  </a:outerShdw>
                </a:effectLst>
              </a:rPr>
              <a:t>هؤلاء </a:t>
            </a:r>
            <a:r>
              <a:rPr lang="ar-SA" sz="3300" b="1" dirty="0">
                <a:solidFill>
                  <a:srgbClr val="0070C0"/>
                </a:solidFill>
                <a:effectLst>
                  <a:outerShdw blurRad="38100" dist="38100" dir="2700000" algn="tl">
                    <a:srgbClr val="000000">
                      <a:alpha val="43137"/>
                    </a:srgbClr>
                  </a:outerShdw>
                </a:effectLst>
              </a:rPr>
              <a:t>- يعني المشركين - ثم تقدَّم</a:t>
            </a:r>
            <a:r>
              <a:rPr lang="ar-SA" sz="3300" b="1" dirty="0" smtClean="0">
                <a:solidFill>
                  <a:srgbClr val="0070C0"/>
                </a:solidFill>
                <a:effectLst>
                  <a:outerShdw blurRad="38100" dist="38100" dir="2700000" algn="tl">
                    <a:srgbClr val="000000">
                      <a:alpha val="43137"/>
                    </a:srgbClr>
                  </a:outerShdw>
                </a:effectLst>
              </a:rPr>
              <a:t>،</a:t>
            </a:r>
            <a:endParaRPr lang="ar-EG" sz="3300" b="1" dirty="0" smtClean="0">
              <a:solidFill>
                <a:srgbClr val="0070C0"/>
              </a:solidFill>
              <a:effectLst>
                <a:outerShdw blurRad="38100" dist="38100" dir="2700000" algn="tl">
                  <a:srgbClr val="000000">
                    <a:alpha val="43137"/>
                  </a:srgbClr>
                </a:outerShdw>
              </a:effectLst>
            </a:endParaRPr>
          </a:p>
          <a:p>
            <a:pPr marL="0" indent="0">
              <a:buNone/>
            </a:pPr>
            <a:r>
              <a:rPr lang="en-US" sz="3300" b="1" dirty="0">
                <a:solidFill>
                  <a:srgbClr val="0070C0"/>
                </a:solidFill>
                <a:effectLst>
                  <a:outerShdw blurRad="38100" dist="38100" dir="2700000" algn="tl">
                    <a:srgbClr val="000000">
                      <a:alpha val="43137"/>
                    </a:srgbClr>
                  </a:outerShdw>
                </a:effectLst>
              </a:rPr>
              <a:t/>
            </a:r>
            <a:br>
              <a:rPr lang="en-US" sz="3300" b="1" dirty="0">
                <a:solidFill>
                  <a:srgbClr val="0070C0"/>
                </a:solidFill>
                <a:effectLst>
                  <a:outerShdw blurRad="38100" dist="38100" dir="2700000" algn="tl">
                    <a:srgbClr val="000000">
                      <a:alpha val="43137"/>
                    </a:srgbClr>
                  </a:outerShdw>
                </a:effectLst>
              </a:rPr>
            </a:br>
            <a:r>
              <a:rPr lang="ar-SA" sz="3300" b="1" dirty="0">
                <a:solidFill>
                  <a:srgbClr val="002060"/>
                </a:solidFill>
                <a:effectLst>
                  <a:outerShdw blurRad="38100" dist="38100" dir="2700000" algn="tl">
                    <a:srgbClr val="000000">
                      <a:alpha val="43137"/>
                    </a:srgbClr>
                  </a:outerShdw>
                </a:effectLst>
              </a:rPr>
              <a:t>فلقِيه سعدُ بن مُعاذ، فقال: أين يا أبا عُمير؟ فقال أنس بنُ النضر: </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u="sng" dirty="0" smtClean="0">
                <a:solidFill>
                  <a:srgbClr val="FF0000"/>
                </a:solidFill>
                <a:effectLst>
                  <a:outerShdw blurRad="38100" dist="38100" dir="2700000" algn="tl">
                    <a:srgbClr val="000000">
                      <a:alpha val="43137"/>
                    </a:srgbClr>
                  </a:outerShdw>
                </a:effectLst>
              </a:rPr>
              <a:t>واهًا لريح الجَنَّة يا سعد! إني أجده دون أُحد</a:t>
            </a:r>
            <a:r>
              <a:rPr lang="ar-EG" sz="3300" b="1" u="sng" dirty="0" smtClean="0">
                <a:solidFill>
                  <a:srgbClr val="FF0000"/>
                </a:solidFill>
                <a:effectLst>
                  <a:outerShdw blurRad="38100" dist="38100" dir="2700000" algn="tl">
                    <a:srgbClr val="000000">
                      <a:alpha val="43137"/>
                    </a:srgbClr>
                  </a:outerShdw>
                </a:effectLst>
              </a:rPr>
              <a:t>..</a:t>
            </a:r>
            <a:endParaRPr lang="ar-EG" sz="3300" b="1" u="sng"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19677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7" end="7"/>
                                            </p:txEl>
                                          </p:spTgt>
                                        </p:tgtEl>
                                        <p:attrNameLst>
                                          <p:attrName>style.visibility</p:attrName>
                                        </p:attrNameLst>
                                      </p:cBhvr>
                                      <p:to>
                                        <p:strVal val="visible"/>
                                      </p:to>
                                    </p:set>
                                    <p:animEffect transition="in" filter="fade">
                                      <p:cBhvr>
                                        <p:cTn id="3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089024"/>
            <a:ext cx="7886700" cy="5349875"/>
          </a:xfrm>
        </p:spPr>
        <p:txBody>
          <a:bodyPr>
            <a:normAutofit/>
          </a:bodyPr>
          <a:lstStyle/>
          <a:p>
            <a:pPr marL="0" indent="0">
              <a:buNone/>
            </a:pPr>
            <a:r>
              <a:rPr lang="ar-SA" sz="3300" b="1" dirty="0" smtClean="0">
                <a:solidFill>
                  <a:srgbClr val="0070C0"/>
                </a:solidFill>
                <a:effectLst>
                  <a:outerShdw blurRad="38100" dist="38100" dir="2700000" algn="tl">
                    <a:srgbClr val="000000">
                      <a:alpha val="43137"/>
                    </a:srgbClr>
                  </a:outerShdw>
                </a:effectLst>
              </a:rPr>
              <a:t>ثم </a:t>
            </a:r>
            <a:r>
              <a:rPr lang="ar-SA" sz="3300" b="1" dirty="0">
                <a:solidFill>
                  <a:srgbClr val="0070C0"/>
                </a:solidFill>
                <a:effectLst>
                  <a:outerShdw blurRad="38100" dist="38100" dir="2700000" algn="tl">
                    <a:srgbClr val="000000">
                      <a:alpha val="43137"/>
                    </a:srgbClr>
                  </a:outerShdw>
                </a:effectLst>
              </a:rPr>
              <a:t>مضى، فقاتل القومَ حتى قُتِل</a:t>
            </a:r>
            <a:r>
              <a:rPr lang="ar-SA" sz="3300" b="1" dirty="0" smtClean="0">
                <a:solidFill>
                  <a:srgbClr val="0070C0"/>
                </a:solidFill>
                <a:effectLst>
                  <a:outerShdw blurRad="38100" dist="38100" dir="2700000" algn="tl">
                    <a:srgbClr val="000000">
                      <a:alpha val="43137"/>
                    </a:srgbClr>
                  </a:outerShdw>
                </a:effectLst>
              </a:rPr>
              <a:t>،</a:t>
            </a:r>
            <a:endParaRPr lang="ar-EG" sz="3300" b="1" dirty="0" smtClean="0">
              <a:solidFill>
                <a:srgbClr val="0070C0"/>
              </a:solidFill>
              <a:effectLst>
                <a:outerShdw blurRad="38100" dist="38100" dir="2700000" algn="tl">
                  <a:srgbClr val="000000">
                    <a:alpha val="43137"/>
                  </a:srgbClr>
                </a:outerShdw>
              </a:effectLst>
            </a:endParaRPr>
          </a:p>
          <a:p>
            <a:pPr marL="0" indent="0">
              <a:buNone/>
            </a:pPr>
            <a:r>
              <a:rPr lang="ar-SA" sz="3300" b="1" dirty="0" smtClean="0">
                <a:solidFill>
                  <a:srgbClr val="0070C0"/>
                </a:solidFill>
                <a:effectLst>
                  <a:outerShdw blurRad="38100" dist="38100" dir="2700000" algn="tl">
                    <a:srgbClr val="000000">
                      <a:alpha val="43137"/>
                    </a:srgbClr>
                  </a:outerShdw>
                </a:effectLst>
              </a:rPr>
              <a:t> </a:t>
            </a:r>
            <a:r>
              <a:rPr lang="ar-SA" sz="3300" b="1" dirty="0">
                <a:solidFill>
                  <a:srgbClr val="0070C0"/>
                </a:solidFill>
                <a:effectLst>
                  <a:outerShdw blurRad="38100" dist="38100" dir="2700000" algn="tl">
                    <a:srgbClr val="000000">
                      <a:alpha val="43137"/>
                    </a:srgbClr>
                  </a:outerShdw>
                </a:effectLst>
              </a:rPr>
              <a:t>فما عُرِف، حتى عرَفَتْه أختُه بعد نهاية </a:t>
            </a:r>
            <a:endParaRPr lang="ar-EG" sz="3300" b="1" dirty="0" smtClean="0">
              <a:solidFill>
                <a:srgbClr val="0070C0"/>
              </a:solidFill>
              <a:effectLst>
                <a:outerShdw blurRad="38100" dist="38100" dir="2700000" algn="tl">
                  <a:srgbClr val="000000">
                    <a:alpha val="43137"/>
                  </a:srgbClr>
                </a:outerShdw>
              </a:effectLst>
            </a:endParaRPr>
          </a:p>
          <a:p>
            <a:pPr marL="0" indent="0">
              <a:buNone/>
            </a:pPr>
            <a:r>
              <a:rPr lang="ar-SA" sz="3300" b="1" dirty="0" smtClean="0">
                <a:solidFill>
                  <a:srgbClr val="0070C0"/>
                </a:solidFill>
                <a:effectLst>
                  <a:outerShdw blurRad="38100" dist="38100" dir="2700000" algn="tl">
                    <a:srgbClr val="000000">
                      <a:alpha val="43137"/>
                    </a:srgbClr>
                  </a:outerShdw>
                </a:effectLst>
              </a:rPr>
              <a:t>المعركة </a:t>
            </a:r>
            <a:r>
              <a:rPr lang="ar-SA" sz="3300" b="1" dirty="0">
                <a:solidFill>
                  <a:srgbClr val="0070C0"/>
                </a:solidFill>
                <a:effectLst>
                  <a:outerShdw blurRad="38100" dist="38100" dir="2700000" algn="tl">
                    <a:srgbClr val="000000">
                      <a:alpha val="43137"/>
                    </a:srgbClr>
                  </a:outerShdw>
                </a:effectLst>
              </a:rPr>
              <a:t>ببَنانِه، وبه بضعٌ وثمانون، ما بين طَعنة برُمح، وضربةٍ بسيف، ورميةٍ بسهم</a:t>
            </a:r>
            <a:r>
              <a:rPr lang="en-US" sz="3300" b="1" dirty="0">
                <a:solidFill>
                  <a:srgbClr val="0070C0"/>
                </a:solidFill>
                <a:effectLst>
                  <a:outerShdw blurRad="38100" dist="38100" dir="2700000" algn="tl">
                    <a:srgbClr val="000000">
                      <a:alpha val="43137"/>
                    </a:srgbClr>
                  </a:outerShdw>
                </a:effectLst>
              </a:rPr>
              <a:t>".</a:t>
            </a:r>
            <a:r>
              <a:rPr lang="en-US" sz="3300" b="1" dirty="0">
                <a:solidFill>
                  <a:srgbClr val="002060"/>
                </a:solidFill>
                <a:effectLst>
                  <a:outerShdw blurRad="38100" dist="38100" dir="2700000" algn="tl">
                    <a:srgbClr val="000000">
                      <a:alpha val="43137"/>
                    </a:srgbClr>
                  </a:outerShdw>
                </a:effectLst>
              </a:rPr>
              <a:t/>
            </a:r>
            <a:br>
              <a:rPr lang="en-US" sz="3300" b="1" dirty="0">
                <a:solidFill>
                  <a:srgbClr val="002060"/>
                </a:solidFill>
                <a:effectLst>
                  <a:outerShdw blurRad="38100" dist="38100" dir="2700000" algn="tl">
                    <a:srgbClr val="000000">
                      <a:alpha val="43137"/>
                    </a:srgbClr>
                  </a:outerShdw>
                </a:effectLst>
              </a:rPr>
            </a:br>
            <a:endParaRPr lang="ar-EG" sz="3300" b="1" dirty="0">
              <a:solidFill>
                <a:srgbClr val="002060"/>
              </a:solidFill>
              <a:effectLst>
                <a:outerShdw blurRad="38100" dist="38100" dir="2700000" algn="tl">
                  <a:srgbClr val="000000">
                    <a:alpha val="43137"/>
                  </a:srgbClr>
                </a:outerShdw>
              </a:effectLst>
            </a:endParaRPr>
          </a:p>
          <a:p>
            <a:pPr marL="0" indent="0">
              <a:buNone/>
            </a:pPr>
            <a:r>
              <a:rPr lang="ar-SA" sz="3300" b="1" dirty="0">
                <a:solidFill>
                  <a:srgbClr val="FF0000"/>
                </a:solidFill>
                <a:effectLst>
                  <a:outerShdw blurRad="38100" dist="38100" dir="2700000" algn="tl">
                    <a:srgbClr val="000000">
                      <a:alpha val="43137"/>
                    </a:srgbClr>
                  </a:outerShdw>
                </a:effectLst>
              </a:rPr>
              <a:t>قال أنس بن مالك - رضي الله عنه -: فكنَّا نتحدَّث أن هذه الآية: </a:t>
            </a:r>
            <a:endParaRPr lang="ar-EG" sz="3300" b="1" dirty="0" smtClean="0">
              <a:solidFill>
                <a:srgbClr val="FF000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مِنَ الْمُؤْمِنِينَ رِجَالٌ صَدَقُوا مَا عَاهَدُوا اللَّهَ عَلَيْهِ فَمِنْهُمْ مَنْ قَضَى نَحْبَهُ وَمِنْهُمْ مَنْ يَنْتَظِرُ وَمَا بَدَّلُوا تَبْدِيلًا ﴾ [الأحزاب: 23]، </a:t>
            </a:r>
            <a:r>
              <a:rPr lang="ar-EG" sz="3300" b="1" dirty="0" smtClean="0">
                <a:solidFill>
                  <a:srgbClr val="002060"/>
                </a:solidFill>
                <a:effectLst>
                  <a:outerShdw blurRad="38100" dist="38100" dir="2700000" algn="tl">
                    <a:srgbClr val="000000">
                      <a:alpha val="43137"/>
                    </a:srgbClr>
                  </a:outerShdw>
                </a:effectLst>
              </a:rPr>
              <a:t> </a:t>
            </a:r>
            <a:r>
              <a:rPr lang="ar-SA" sz="3300" b="1" dirty="0" smtClean="0">
                <a:solidFill>
                  <a:srgbClr val="FF0000"/>
                </a:solidFill>
                <a:effectLst>
                  <a:outerShdw blurRad="38100" dist="38100" dir="2700000" algn="tl">
                    <a:srgbClr val="000000">
                      <a:alpha val="43137"/>
                    </a:srgbClr>
                  </a:outerShdw>
                </a:effectLst>
              </a:rPr>
              <a:t>نزلت </a:t>
            </a:r>
            <a:r>
              <a:rPr lang="ar-SA" sz="3300" b="1" dirty="0">
                <a:solidFill>
                  <a:srgbClr val="FF0000"/>
                </a:solidFill>
                <a:effectLst>
                  <a:outerShdw blurRad="38100" dist="38100" dir="2700000" algn="tl">
                    <a:srgbClr val="000000">
                      <a:alpha val="43137"/>
                    </a:srgbClr>
                  </a:outerShdw>
                </a:effectLst>
              </a:rPr>
              <a:t>فيه وفي </a:t>
            </a:r>
            <a:r>
              <a:rPr lang="ar-SA" sz="3300" b="1" dirty="0" smtClean="0">
                <a:solidFill>
                  <a:srgbClr val="FF0000"/>
                </a:solidFill>
                <a:effectLst>
                  <a:outerShdw blurRad="38100" dist="38100" dir="2700000" algn="tl">
                    <a:srgbClr val="000000">
                      <a:alpha val="43137"/>
                    </a:srgbClr>
                  </a:outerShdw>
                </a:effectLst>
              </a:rPr>
              <a:t>أصحابه</a:t>
            </a:r>
            <a:r>
              <a:rPr lang="ar-EG" sz="3300" b="1" dirty="0" smtClean="0">
                <a:solidFill>
                  <a:srgbClr val="FF0000"/>
                </a:solidFill>
                <a:effectLst>
                  <a:outerShdw blurRad="38100" dist="38100" dir="2700000" algn="tl">
                    <a:srgbClr val="000000">
                      <a:alpha val="43137"/>
                    </a:srgbClr>
                  </a:outerShdw>
                </a:effectLst>
              </a:rPr>
              <a:t>..</a:t>
            </a:r>
            <a:endParaRPr lang="ar-EG" sz="3300" b="1" dirty="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23132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7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4864" y="274974"/>
            <a:ext cx="7886700" cy="1325563"/>
          </a:xfrm>
        </p:spPr>
        <p:txBody>
          <a:bodyPr>
            <a:normAutofit/>
          </a:bodyPr>
          <a:lstStyle/>
          <a:p>
            <a:pPr algn="r"/>
            <a:r>
              <a:rPr lang="ar-SA" sz="6600" u="sng" dirty="0">
                <a:solidFill>
                  <a:srgbClr val="FF0000"/>
                </a:solidFill>
                <a:effectLst>
                  <a:outerShdw blurRad="38100" dist="38100" dir="2700000" algn="tl">
                    <a:srgbClr val="000000">
                      <a:alpha val="43137"/>
                    </a:srgbClr>
                  </a:outerShdw>
                </a:effectLst>
              </a:rPr>
              <a:t>غاليتي </a:t>
            </a:r>
            <a:r>
              <a:rPr lang="ar-EG" sz="6600" u="sng" dirty="0">
                <a:solidFill>
                  <a:srgbClr val="FF0000"/>
                </a:solidFill>
                <a:effectLst>
                  <a:outerShdw blurRad="38100" dist="38100" dir="2700000" algn="tl">
                    <a:srgbClr val="000000">
                      <a:alpha val="43137"/>
                    </a:srgbClr>
                  </a:outerShdw>
                </a:effectLst>
              </a:rPr>
              <a:t>:</a:t>
            </a:r>
          </a:p>
        </p:txBody>
      </p:sp>
      <p:sp>
        <p:nvSpPr>
          <p:cNvPr id="3" name="Content Placeholder 2"/>
          <p:cNvSpPr>
            <a:spLocks noGrp="1"/>
          </p:cNvSpPr>
          <p:nvPr>
            <p:ph idx="1"/>
          </p:nvPr>
        </p:nvSpPr>
        <p:spPr>
          <a:xfrm>
            <a:off x="1130926" y="1310470"/>
            <a:ext cx="7886700" cy="4351338"/>
          </a:xfrm>
        </p:spPr>
        <p:txBody>
          <a:bodyPr>
            <a:noAutofit/>
          </a:bodyPr>
          <a:lstStyle/>
          <a:p>
            <a:pPr marL="0" indent="0">
              <a:buNone/>
            </a:pPr>
            <a:r>
              <a:rPr lang="en-US" sz="3600" b="1" dirty="0">
                <a:solidFill>
                  <a:schemeClr val="accent5">
                    <a:lumMod val="75000"/>
                  </a:schemeClr>
                </a:solidFill>
                <a:effectLst>
                  <a:outerShdw blurRad="38100" dist="38100" dir="2700000" algn="tl">
                    <a:srgbClr val="000000">
                      <a:alpha val="43137"/>
                    </a:srgbClr>
                  </a:outerShdw>
                </a:effectLst>
                <a:cs typeface="+mj-cs"/>
              </a:rPr>
              <a:t/>
            </a:r>
            <a:br>
              <a:rPr lang="en-US" sz="3600" b="1" dirty="0">
                <a:solidFill>
                  <a:schemeClr val="accent5">
                    <a:lumMod val="75000"/>
                  </a:schemeClr>
                </a:solidFill>
                <a:effectLst>
                  <a:outerShdw blurRad="38100" dist="38100" dir="2700000" algn="tl">
                    <a:srgbClr val="000000">
                      <a:alpha val="43137"/>
                    </a:srgbClr>
                  </a:outerShdw>
                </a:effectLst>
                <a:cs typeface="+mj-cs"/>
              </a:rPr>
            </a:br>
            <a:r>
              <a:rPr lang="ar-SA" sz="3600" b="1" dirty="0">
                <a:solidFill>
                  <a:srgbClr val="002060"/>
                </a:solidFill>
                <a:effectLst>
                  <a:outerShdw blurRad="38100" dist="38100" dir="2700000" algn="tl">
                    <a:srgbClr val="000000">
                      <a:alpha val="43137"/>
                    </a:srgbClr>
                  </a:outerShdw>
                </a:effectLst>
                <a:cs typeface="+mj-cs"/>
              </a:rPr>
              <a:t>إنَّ ربَّنا غَنيٌّ </a:t>
            </a:r>
            <a:r>
              <a:rPr lang="ar-SA" sz="3600" b="1" dirty="0" smtClean="0">
                <a:solidFill>
                  <a:srgbClr val="002060"/>
                </a:solidFill>
                <a:effectLst>
                  <a:outerShdw blurRad="38100" dist="38100" dir="2700000" algn="tl">
                    <a:srgbClr val="000000">
                      <a:alpha val="43137"/>
                    </a:srgbClr>
                  </a:outerShdw>
                </a:effectLst>
                <a:cs typeface="+mj-cs"/>
              </a:rPr>
              <a:t>عَنا</a:t>
            </a:r>
            <a:r>
              <a:rPr lang="ar-EG" sz="3600" b="1" dirty="0" smtClean="0">
                <a:solidFill>
                  <a:srgbClr val="002060"/>
                </a:solidFill>
                <a:effectLst>
                  <a:outerShdw blurRad="38100" dist="38100" dir="2700000" algn="tl">
                    <a:srgbClr val="000000">
                      <a:alpha val="43137"/>
                    </a:srgbClr>
                  </a:outerShdw>
                </a:effectLst>
                <a:cs typeface="+mj-cs"/>
              </a:rPr>
              <a:t>..</a:t>
            </a:r>
          </a:p>
          <a:p>
            <a:pPr marL="0" indent="0">
              <a:buNone/>
            </a:pPr>
            <a:r>
              <a:rPr lang="ar-SA" sz="3600" b="1" dirty="0" smtClean="0">
                <a:solidFill>
                  <a:srgbClr val="002060"/>
                </a:solidFill>
                <a:effectLst>
                  <a:outerShdw blurRad="38100" dist="38100" dir="2700000" algn="tl">
                    <a:srgbClr val="000000">
                      <a:alpha val="43137"/>
                    </a:srgbClr>
                  </a:outerShdw>
                </a:effectLst>
                <a:cs typeface="+mj-cs"/>
              </a:rPr>
              <a:t> </a:t>
            </a:r>
            <a:r>
              <a:rPr lang="ar-SA" sz="3600" b="1" dirty="0">
                <a:solidFill>
                  <a:srgbClr val="002060"/>
                </a:solidFill>
                <a:effectLst>
                  <a:outerShdw blurRad="38100" dist="38100" dir="2700000" algn="tl">
                    <a:srgbClr val="000000">
                      <a:alpha val="43137"/>
                    </a:srgbClr>
                  </a:outerShdw>
                </a:effectLst>
                <a:cs typeface="+mj-cs"/>
              </a:rPr>
              <a:t>لا تضرّه مَعصيةُ مَنْ </a:t>
            </a:r>
            <a:r>
              <a:rPr lang="ar-SA" sz="3600" b="1" dirty="0" smtClean="0">
                <a:solidFill>
                  <a:srgbClr val="002060"/>
                </a:solidFill>
                <a:effectLst>
                  <a:outerShdw blurRad="38100" dist="38100" dir="2700000" algn="tl">
                    <a:srgbClr val="000000">
                      <a:alpha val="43137"/>
                    </a:srgbClr>
                  </a:outerShdw>
                </a:effectLst>
                <a:cs typeface="+mj-cs"/>
              </a:rPr>
              <a:t>عَصاه</a:t>
            </a:r>
            <a:endParaRPr lang="ar-EG" sz="3600" b="1" dirty="0" smtClean="0">
              <a:solidFill>
                <a:srgbClr val="002060"/>
              </a:solidFill>
              <a:effectLst>
                <a:outerShdw blurRad="38100" dist="38100" dir="2700000" algn="tl">
                  <a:srgbClr val="000000">
                    <a:alpha val="43137"/>
                  </a:srgbClr>
                </a:outerShdw>
              </a:effectLst>
              <a:cs typeface="+mj-cs"/>
            </a:endParaRPr>
          </a:p>
          <a:p>
            <a:pPr marL="0" indent="0">
              <a:buNone/>
            </a:pPr>
            <a:r>
              <a:rPr lang="ar-EG" sz="3600" b="1" dirty="0">
                <a:solidFill>
                  <a:srgbClr val="002060"/>
                </a:solidFill>
                <a:effectLst>
                  <a:outerShdw blurRad="38100" dist="38100" dir="2700000" algn="tl">
                    <a:srgbClr val="000000">
                      <a:alpha val="43137"/>
                    </a:srgbClr>
                  </a:outerShdw>
                </a:effectLst>
                <a:cs typeface="+mj-cs"/>
              </a:rPr>
              <a:t> </a:t>
            </a:r>
            <a:r>
              <a:rPr lang="ar-EG" sz="3600" b="1" dirty="0" smtClean="0">
                <a:solidFill>
                  <a:srgbClr val="002060"/>
                </a:solidFill>
                <a:effectLst>
                  <a:outerShdw blurRad="38100" dist="38100" dir="2700000" algn="tl">
                    <a:srgbClr val="000000">
                      <a:alpha val="43137"/>
                    </a:srgbClr>
                  </a:outerShdw>
                </a:effectLst>
                <a:cs typeface="+mj-cs"/>
              </a:rPr>
              <a:t>           </a:t>
            </a:r>
            <a:r>
              <a:rPr lang="ar-SA" sz="3600" b="1" dirty="0" smtClean="0">
                <a:solidFill>
                  <a:srgbClr val="002060"/>
                </a:solidFill>
                <a:effectLst>
                  <a:outerShdw blurRad="38100" dist="38100" dir="2700000" algn="tl">
                    <a:srgbClr val="000000">
                      <a:alpha val="43137"/>
                    </a:srgbClr>
                  </a:outerShdw>
                </a:effectLst>
                <a:cs typeface="+mj-cs"/>
              </a:rPr>
              <a:t>، </a:t>
            </a:r>
            <a:r>
              <a:rPr lang="ar-SA" sz="3600" b="1" dirty="0">
                <a:solidFill>
                  <a:srgbClr val="002060"/>
                </a:solidFill>
                <a:effectLst>
                  <a:outerShdw blurRad="38100" dist="38100" dir="2700000" algn="tl">
                    <a:srgbClr val="000000">
                      <a:alpha val="43137"/>
                    </a:srgbClr>
                  </a:outerShdw>
                </a:effectLst>
                <a:cs typeface="+mj-cs"/>
              </a:rPr>
              <a:t>ولا تَنفعُه طاعةُ مَنْ أطاعَه</a:t>
            </a:r>
            <a:r>
              <a:rPr lang="en-US" sz="3600" b="1" dirty="0">
                <a:solidFill>
                  <a:srgbClr val="002060"/>
                </a:solidFill>
                <a:effectLst>
                  <a:outerShdw blurRad="38100" dist="38100" dir="2700000" algn="tl">
                    <a:srgbClr val="000000">
                      <a:alpha val="43137"/>
                    </a:srgbClr>
                  </a:outerShdw>
                </a:effectLst>
                <a:cs typeface="+mj-cs"/>
              </a:rPr>
              <a:t>..</a:t>
            </a:r>
            <a:br>
              <a:rPr lang="en-US" sz="3600" b="1" dirty="0">
                <a:solidFill>
                  <a:srgbClr val="002060"/>
                </a:solidFill>
                <a:effectLst>
                  <a:outerShdw blurRad="38100" dist="38100" dir="2700000" algn="tl">
                    <a:srgbClr val="000000">
                      <a:alpha val="43137"/>
                    </a:srgbClr>
                  </a:outerShdw>
                </a:effectLst>
                <a:cs typeface="+mj-cs"/>
              </a:rPr>
            </a:br>
            <a:endParaRPr lang="ar-EG" sz="3600" b="1" dirty="0" smtClean="0">
              <a:solidFill>
                <a:srgbClr val="002060"/>
              </a:solidFill>
              <a:effectLst>
                <a:outerShdw blurRad="38100" dist="38100" dir="2700000" algn="tl">
                  <a:srgbClr val="000000">
                    <a:alpha val="43137"/>
                  </a:srgbClr>
                </a:outerShdw>
              </a:effectLst>
              <a:cs typeface="+mj-cs"/>
            </a:endParaRPr>
          </a:p>
          <a:p>
            <a:pPr marL="0" indent="0">
              <a:buNone/>
            </a:pPr>
            <a:r>
              <a:rPr lang="en-US" sz="3600" b="1" u="sng" dirty="0">
                <a:solidFill>
                  <a:srgbClr val="FF0000"/>
                </a:solidFill>
                <a:effectLst>
                  <a:outerShdw blurRad="38100" dist="38100" dir="2700000" algn="tl">
                    <a:srgbClr val="000000">
                      <a:alpha val="43137"/>
                    </a:srgbClr>
                  </a:outerShdw>
                </a:effectLst>
                <a:cs typeface="+mj-cs"/>
              </a:rPr>
              <a:t> </a:t>
            </a:r>
            <a:r>
              <a:rPr lang="ar-SA" sz="3600" b="1" u="sng" dirty="0">
                <a:solidFill>
                  <a:srgbClr val="FF0000"/>
                </a:solidFill>
                <a:effectLst>
                  <a:outerShdw blurRad="38100" dist="38100" dir="2700000" algn="tl">
                    <a:srgbClr val="000000">
                      <a:alpha val="43137"/>
                    </a:srgbClr>
                  </a:outerShdw>
                </a:effectLst>
                <a:cs typeface="+mj-cs"/>
              </a:rPr>
              <a:t>قال الله تعالى في الحديث </a:t>
            </a:r>
            <a:r>
              <a:rPr lang="ar-SA" sz="3600" b="1" u="sng" dirty="0" smtClean="0">
                <a:solidFill>
                  <a:srgbClr val="FF0000"/>
                </a:solidFill>
                <a:effectLst>
                  <a:outerShdw blurRad="38100" dist="38100" dir="2700000" algn="tl">
                    <a:srgbClr val="000000">
                      <a:alpha val="43137"/>
                    </a:srgbClr>
                  </a:outerShdw>
                </a:effectLst>
                <a:cs typeface="+mj-cs"/>
              </a:rPr>
              <a:t>القدسيِّ</a:t>
            </a:r>
            <a:r>
              <a:rPr lang="en-US" sz="3600" b="1" u="sng" dirty="0" smtClean="0">
                <a:solidFill>
                  <a:srgbClr val="FF0000"/>
                </a:solidFill>
                <a:effectLst>
                  <a:outerShdw blurRad="38100" dist="38100" dir="2700000" algn="tl">
                    <a:srgbClr val="000000">
                      <a:alpha val="43137"/>
                    </a:srgbClr>
                  </a:outerShdw>
                </a:effectLst>
                <a:cs typeface="+mj-cs"/>
              </a:rPr>
              <a:t>:</a:t>
            </a:r>
            <a:endParaRPr lang="ar-EG" sz="3600" b="1" u="sng" dirty="0" smtClean="0">
              <a:solidFill>
                <a:srgbClr val="FF0000"/>
              </a:solidFill>
              <a:effectLst>
                <a:outerShdw blurRad="38100" dist="38100" dir="2700000" algn="tl">
                  <a:srgbClr val="000000">
                    <a:alpha val="43137"/>
                  </a:srgbClr>
                </a:outerShdw>
              </a:effectLst>
              <a:cs typeface="+mj-cs"/>
            </a:endParaRPr>
          </a:p>
          <a:p>
            <a:pPr marL="0" indent="0">
              <a:buNone/>
            </a:pPr>
            <a:r>
              <a:rPr lang="en-US" sz="800" b="1" u="sng" dirty="0">
                <a:solidFill>
                  <a:srgbClr val="C00000"/>
                </a:solidFill>
                <a:effectLst>
                  <a:outerShdw blurRad="38100" dist="38100" dir="2700000" algn="tl">
                    <a:srgbClr val="000000">
                      <a:alpha val="43137"/>
                    </a:srgbClr>
                  </a:outerShdw>
                </a:effectLst>
                <a:cs typeface="+mj-cs"/>
              </a:rPr>
              <a:t/>
            </a:r>
            <a:br>
              <a:rPr lang="en-US" sz="800" b="1" u="sng" dirty="0">
                <a:solidFill>
                  <a:srgbClr val="C00000"/>
                </a:solidFill>
                <a:effectLst>
                  <a:outerShdw blurRad="38100" dist="38100" dir="2700000" algn="tl">
                    <a:srgbClr val="000000">
                      <a:alpha val="43137"/>
                    </a:srgbClr>
                  </a:outerShdw>
                </a:effectLst>
                <a:cs typeface="+mj-cs"/>
              </a:rPr>
            </a:br>
            <a:r>
              <a:rPr lang="ar-EG" sz="3600" b="1" dirty="0" smtClean="0">
                <a:solidFill>
                  <a:srgbClr val="0070C0"/>
                </a:solidFill>
                <a:effectLst>
                  <a:outerShdw blurRad="38100" dist="38100" dir="2700000" algn="tl">
                    <a:srgbClr val="000000">
                      <a:alpha val="43137"/>
                    </a:srgbClr>
                  </a:outerShdw>
                </a:effectLst>
                <a:cs typeface="+mj-cs"/>
              </a:rPr>
              <a:t>« </a:t>
            </a:r>
            <a:r>
              <a:rPr lang="ar-SA" sz="3600" b="1" dirty="0" smtClean="0">
                <a:solidFill>
                  <a:srgbClr val="0070C0"/>
                </a:solidFill>
                <a:effectLst>
                  <a:outerShdw blurRad="38100" dist="38100" dir="2700000" algn="tl">
                    <a:srgbClr val="000000">
                      <a:alpha val="43137"/>
                    </a:srgbClr>
                  </a:outerShdw>
                </a:effectLst>
                <a:cs typeface="+mj-cs"/>
              </a:rPr>
              <a:t>يا </a:t>
            </a:r>
            <a:r>
              <a:rPr lang="ar-SA" sz="3600" b="1" dirty="0">
                <a:solidFill>
                  <a:srgbClr val="0070C0"/>
                </a:solidFill>
                <a:effectLst>
                  <a:outerShdw blurRad="38100" dist="38100" dir="2700000" algn="tl">
                    <a:srgbClr val="000000">
                      <a:alpha val="43137"/>
                    </a:srgbClr>
                  </a:outerShdw>
                </a:effectLst>
                <a:cs typeface="+mj-cs"/>
              </a:rPr>
              <a:t>عبادي،إنَّكم لن تبلغوا ضرِّي </a:t>
            </a:r>
            <a:r>
              <a:rPr lang="ar-SA" sz="3600" b="1" dirty="0" smtClean="0">
                <a:solidFill>
                  <a:srgbClr val="0070C0"/>
                </a:solidFill>
                <a:effectLst>
                  <a:outerShdw blurRad="38100" dist="38100" dir="2700000" algn="tl">
                    <a:srgbClr val="000000">
                      <a:alpha val="43137"/>
                    </a:srgbClr>
                  </a:outerShdw>
                </a:effectLst>
                <a:cs typeface="+mj-cs"/>
              </a:rPr>
              <a:t>فتضرُّوني</a:t>
            </a:r>
            <a:endParaRPr lang="ar-EG" sz="3600" b="1" dirty="0" smtClean="0">
              <a:solidFill>
                <a:srgbClr val="0070C0"/>
              </a:solidFill>
              <a:effectLst>
                <a:outerShdw blurRad="38100" dist="38100" dir="2700000" algn="tl">
                  <a:srgbClr val="000000">
                    <a:alpha val="43137"/>
                  </a:srgbClr>
                </a:outerShdw>
              </a:effectLst>
              <a:cs typeface="+mj-cs"/>
            </a:endParaRPr>
          </a:p>
          <a:p>
            <a:pPr marL="0" indent="0">
              <a:buNone/>
            </a:pPr>
            <a:r>
              <a:rPr lang="ar-EG" sz="3600" b="1" dirty="0">
                <a:solidFill>
                  <a:srgbClr val="0070C0"/>
                </a:solidFill>
                <a:effectLst>
                  <a:outerShdw blurRad="38100" dist="38100" dir="2700000" algn="tl">
                    <a:srgbClr val="000000">
                      <a:alpha val="43137"/>
                    </a:srgbClr>
                  </a:outerShdw>
                </a:effectLst>
                <a:cs typeface="+mj-cs"/>
              </a:rPr>
              <a:t> </a:t>
            </a:r>
            <a:r>
              <a:rPr lang="ar-EG" sz="3600" b="1" dirty="0" smtClean="0">
                <a:solidFill>
                  <a:srgbClr val="0070C0"/>
                </a:solidFill>
                <a:effectLst>
                  <a:outerShdw blurRad="38100" dist="38100" dir="2700000" algn="tl">
                    <a:srgbClr val="000000">
                      <a:alpha val="43137"/>
                    </a:srgbClr>
                  </a:outerShdw>
                </a:effectLst>
                <a:cs typeface="+mj-cs"/>
              </a:rPr>
              <a:t>     </a:t>
            </a:r>
            <a:r>
              <a:rPr lang="ar-SA" sz="3600" b="1" dirty="0" smtClean="0">
                <a:solidFill>
                  <a:srgbClr val="0070C0"/>
                </a:solidFill>
                <a:effectLst>
                  <a:outerShdw blurRad="38100" dist="38100" dir="2700000" algn="tl">
                    <a:srgbClr val="000000">
                      <a:alpha val="43137"/>
                    </a:srgbClr>
                  </a:outerShdw>
                </a:effectLst>
                <a:cs typeface="+mj-cs"/>
              </a:rPr>
              <a:t>، </a:t>
            </a:r>
            <a:r>
              <a:rPr lang="ar-SA" sz="3600" b="1" dirty="0">
                <a:solidFill>
                  <a:srgbClr val="0070C0"/>
                </a:solidFill>
                <a:effectLst>
                  <a:outerShdw blurRad="38100" dist="38100" dir="2700000" algn="tl">
                    <a:srgbClr val="000000">
                      <a:alpha val="43137"/>
                    </a:srgbClr>
                  </a:outerShdw>
                </a:effectLst>
                <a:cs typeface="+mj-cs"/>
              </a:rPr>
              <a:t>ولن تبلغُوا نفعِي </a:t>
            </a:r>
            <a:r>
              <a:rPr lang="ar-SA" sz="3600" b="1" dirty="0" smtClean="0">
                <a:solidFill>
                  <a:srgbClr val="0070C0"/>
                </a:solidFill>
                <a:effectLst>
                  <a:outerShdw blurRad="38100" dist="38100" dir="2700000" algn="tl">
                    <a:srgbClr val="000000">
                      <a:alpha val="43137"/>
                    </a:srgbClr>
                  </a:outerShdw>
                </a:effectLst>
                <a:cs typeface="+mj-cs"/>
              </a:rPr>
              <a:t>فتنفَعوني</a:t>
            </a:r>
            <a:r>
              <a:rPr lang="ar-EG" sz="3600" b="1" dirty="0" smtClean="0">
                <a:solidFill>
                  <a:srgbClr val="0070C0"/>
                </a:solidFill>
                <a:effectLst>
                  <a:outerShdw blurRad="38100" dist="38100" dir="2700000" algn="tl">
                    <a:srgbClr val="000000">
                      <a:alpha val="43137"/>
                    </a:srgbClr>
                  </a:outerShdw>
                </a:effectLst>
                <a:cs typeface="+mj-cs"/>
              </a:rPr>
              <a:t>»</a:t>
            </a:r>
            <a:r>
              <a:rPr lang="ar-SA" sz="3600" b="1" dirty="0" smtClean="0">
                <a:solidFill>
                  <a:srgbClr val="0070C0"/>
                </a:solidFill>
                <a:effectLst>
                  <a:outerShdw blurRad="38100" dist="38100" dir="2700000" algn="tl">
                    <a:srgbClr val="000000">
                      <a:alpha val="43137"/>
                    </a:srgbClr>
                  </a:outerShdw>
                </a:effectLst>
                <a:cs typeface="+mj-cs"/>
              </a:rPr>
              <a:t> </a:t>
            </a:r>
            <a:r>
              <a:rPr lang="ar-SA" b="1" dirty="0">
                <a:solidFill>
                  <a:srgbClr val="0070C0"/>
                </a:solidFill>
                <a:effectLst>
                  <a:outerShdw blurRad="38100" dist="38100" dir="2700000" algn="tl">
                    <a:srgbClr val="000000">
                      <a:alpha val="43137"/>
                    </a:srgbClr>
                  </a:outerShdw>
                </a:effectLst>
                <a:cs typeface="+mj-cs"/>
              </a:rPr>
              <a:t>رواه مسلم</a:t>
            </a:r>
            <a:r>
              <a:rPr lang="en-US" b="1" dirty="0">
                <a:solidFill>
                  <a:srgbClr val="0070C0"/>
                </a:solidFill>
                <a:effectLst>
                  <a:outerShdw blurRad="38100" dist="38100" dir="2700000" algn="tl">
                    <a:srgbClr val="000000">
                      <a:alpha val="43137"/>
                    </a:srgbClr>
                  </a:outerShdw>
                </a:effectLst>
                <a:cs typeface="+mj-cs"/>
              </a:rPr>
              <a:t> .</a:t>
            </a:r>
            <a:br>
              <a:rPr lang="en-US" b="1" dirty="0">
                <a:solidFill>
                  <a:srgbClr val="0070C0"/>
                </a:solidFill>
                <a:effectLst>
                  <a:outerShdw blurRad="38100" dist="38100" dir="2700000" algn="tl">
                    <a:srgbClr val="000000">
                      <a:alpha val="43137"/>
                    </a:srgbClr>
                  </a:outerShdw>
                </a:effectLst>
                <a:cs typeface="+mj-cs"/>
              </a:rPr>
            </a:br>
            <a:r>
              <a:rPr lang="en-US" sz="3600" b="1" dirty="0">
                <a:solidFill>
                  <a:srgbClr val="0070C0"/>
                </a:solidFill>
                <a:effectLst>
                  <a:outerShdw blurRad="38100" dist="38100" dir="2700000" algn="tl">
                    <a:srgbClr val="000000">
                      <a:alpha val="43137"/>
                    </a:srgbClr>
                  </a:outerShdw>
                </a:effectLst>
                <a:cs typeface="+mj-cs"/>
              </a:rPr>
              <a:t> </a:t>
            </a:r>
            <a:endParaRPr lang="ar-EG" sz="3600" b="1" dirty="0">
              <a:solidFill>
                <a:srgbClr val="0070C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543503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750"/>
                                        <p:tgtEl>
                                          <p:spTgt spid="3">
                                            <p:txEl>
                                              <p:pRg st="0" end="0"/>
                                            </p:txEl>
                                          </p:spTgt>
                                        </p:tgtEl>
                                      </p:cBhvr>
                                    </p:animEffect>
                                  </p:childTnLst>
                                </p:cTn>
                              </p:par>
                              <p:par>
                                <p:cTn id="13" presetID="6" presetClass="entr" presetSubtype="16"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ircle(in)">
                                      <p:cBhvr>
                                        <p:cTn id="15" dur="750"/>
                                        <p:tgtEl>
                                          <p:spTgt spid="3">
                                            <p:txEl>
                                              <p:pRg st="1" end="1"/>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circle(in)">
                                      <p:cBhvr>
                                        <p:cTn id="18" dur="75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circle(in)">
                                      <p:cBhvr>
                                        <p:cTn id="23" dur="750"/>
                                        <p:tgtEl>
                                          <p:spTgt spid="3">
                                            <p:txEl>
                                              <p:pRg st="3" end="3"/>
                                            </p:txEl>
                                          </p:spTgt>
                                        </p:tgtEl>
                                      </p:cBhvr>
                                    </p:animEffect>
                                  </p:childTnLst>
                                </p:cTn>
                              </p:par>
                              <p:par>
                                <p:cTn id="24" presetID="6" presetClass="entr" presetSubtype="16"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circle(in)">
                                      <p:cBhvr>
                                        <p:cTn id="26" dur="750"/>
                                        <p:tgtEl>
                                          <p:spTgt spid="3">
                                            <p:txEl>
                                              <p:pRg st="4" end="4"/>
                                            </p:txEl>
                                          </p:spTgt>
                                        </p:tgtEl>
                                      </p:cBhvr>
                                    </p:animEffect>
                                  </p:childTnLst>
                                </p:cTn>
                              </p:par>
                              <p:par>
                                <p:cTn id="27" presetID="6" presetClass="entr" presetSubtype="16"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Effect transition="in" filter="circle(in)">
                                      <p:cBhvr>
                                        <p:cTn id="29"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2411412"/>
            <a:ext cx="7886700" cy="5791199"/>
          </a:xfrm>
        </p:spPr>
        <p:txBody>
          <a:bodyPr>
            <a:noAutofit/>
          </a:bodyPr>
          <a:lstStyle/>
          <a:p>
            <a:pPr marL="0" indent="0" algn="ctr">
              <a:buNone/>
            </a:pPr>
            <a:r>
              <a:rPr lang="ar-SA" sz="6000" b="1" dirty="0">
                <a:solidFill>
                  <a:srgbClr val="C00000"/>
                </a:solidFill>
                <a:effectLst>
                  <a:outerShdw blurRad="38100" dist="38100" dir="2700000" algn="tl">
                    <a:srgbClr val="000000">
                      <a:alpha val="43137"/>
                    </a:srgbClr>
                  </a:outerShdw>
                </a:effectLst>
              </a:rPr>
              <a:t>سبحان الله بصدقه مع الله </a:t>
            </a:r>
            <a:r>
              <a:rPr lang="ar-SA" sz="6000" b="1" dirty="0" smtClean="0">
                <a:solidFill>
                  <a:srgbClr val="C00000"/>
                </a:solidFill>
                <a:effectLst>
                  <a:outerShdw blurRad="38100" dist="38100" dir="2700000" algn="tl">
                    <a:srgbClr val="000000">
                      <a:alpha val="43137"/>
                    </a:srgbClr>
                  </a:outerShdw>
                </a:effectLst>
              </a:rPr>
              <a:t>وجد </a:t>
            </a:r>
            <a:r>
              <a:rPr lang="ar-SA" sz="6000" b="1" dirty="0">
                <a:solidFill>
                  <a:srgbClr val="C00000"/>
                </a:solidFill>
                <a:effectLst>
                  <a:outerShdw blurRad="38100" dist="38100" dir="2700000" algn="tl">
                    <a:srgbClr val="000000">
                      <a:alpha val="43137"/>
                    </a:srgbClr>
                  </a:outerShdw>
                </a:effectLst>
              </a:rPr>
              <a:t>ريح الجنة ونزل فيه وفي أصحابه قرآن يتلى الى يومنا هذا</a:t>
            </a:r>
            <a:r>
              <a:rPr lang="en-US" sz="6000" b="1" dirty="0">
                <a:solidFill>
                  <a:srgbClr val="C00000"/>
                </a:solidFill>
                <a:effectLst>
                  <a:outerShdw blurRad="38100" dist="38100" dir="2700000" algn="tl">
                    <a:srgbClr val="000000">
                      <a:alpha val="43137"/>
                    </a:srgbClr>
                  </a:outerShdw>
                </a:effectLst>
              </a:rPr>
              <a:t> ..</a:t>
            </a:r>
            <a:br>
              <a:rPr lang="en-US" sz="6000" b="1" dirty="0">
                <a:solidFill>
                  <a:srgbClr val="C00000"/>
                </a:solidFill>
                <a:effectLst>
                  <a:outerShdw blurRad="38100" dist="38100" dir="2700000" algn="tl">
                    <a:srgbClr val="000000">
                      <a:alpha val="43137"/>
                    </a:srgbClr>
                  </a:outerShdw>
                </a:effectLst>
              </a:rPr>
            </a:br>
            <a:endParaRPr lang="ar-EG" sz="60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192087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55750" y="1330325"/>
            <a:ext cx="7886700" cy="4351338"/>
          </a:xfrm>
        </p:spPr>
        <p:txBody>
          <a:bodyPr>
            <a:normAutofit/>
          </a:bodyPr>
          <a:lstStyle/>
          <a:p>
            <a:pPr marL="0" indent="0" algn="ctr">
              <a:buNone/>
            </a:pPr>
            <a:r>
              <a:rPr lang="en-US" sz="6000" b="1" dirty="0">
                <a:solidFill>
                  <a:srgbClr val="C00000"/>
                </a:solidFill>
                <a:effectLst>
                  <a:outerShdw blurRad="38100" dist="38100" dir="2700000" algn="tl">
                    <a:srgbClr val="000000">
                      <a:alpha val="43137"/>
                    </a:srgbClr>
                  </a:outerShdw>
                </a:effectLst>
              </a:rPr>
              <a:t/>
            </a:r>
            <a:br>
              <a:rPr lang="en-US" sz="6000" b="1" dirty="0">
                <a:solidFill>
                  <a:srgbClr val="C00000"/>
                </a:solidFill>
                <a:effectLst>
                  <a:outerShdw blurRad="38100" dist="38100" dir="2700000" algn="tl">
                    <a:srgbClr val="000000">
                      <a:alpha val="43137"/>
                    </a:srgbClr>
                  </a:outerShdw>
                </a:effectLst>
              </a:rPr>
            </a:br>
            <a:r>
              <a:rPr lang="en-US" sz="6000" b="1" dirty="0">
                <a:solidFill>
                  <a:srgbClr val="C00000"/>
                </a:solidFill>
                <a:effectLst>
                  <a:outerShdw blurRad="38100" dist="38100" dir="2700000" algn="tl">
                    <a:srgbClr val="000000">
                      <a:alpha val="43137"/>
                    </a:srgbClr>
                  </a:outerShdw>
                </a:effectLst>
              </a:rPr>
              <a:t> </a:t>
            </a:r>
            <a:r>
              <a:rPr lang="ar-SA" sz="6000" b="1" dirty="0">
                <a:solidFill>
                  <a:srgbClr val="C00000"/>
                </a:solidFill>
                <a:effectLst>
                  <a:outerShdw blurRad="38100" dist="38100" dir="2700000" algn="tl">
                    <a:srgbClr val="000000">
                      <a:alpha val="43137"/>
                    </a:srgbClr>
                  </a:outerShdw>
                </a:effectLst>
              </a:rPr>
              <a:t>أين نحن غالياتي من </a:t>
            </a:r>
            <a:r>
              <a:rPr lang="ar-SA" sz="6000" b="1" dirty="0" smtClean="0">
                <a:solidFill>
                  <a:srgbClr val="C00000"/>
                </a:solidFill>
                <a:effectLst>
                  <a:outerShdw blurRad="38100" dist="38100" dir="2700000" algn="tl">
                    <a:srgbClr val="000000">
                      <a:alpha val="43137"/>
                    </a:srgbClr>
                  </a:outerShdw>
                </a:effectLst>
              </a:rPr>
              <a:t>هؤلاء</a:t>
            </a:r>
            <a:r>
              <a:rPr lang="en-US" sz="6000" b="1" dirty="0" smtClean="0">
                <a:solidFill>
                  <a:srgbClr val="C00000"/>
                </a:solidFill>
                <a:effectLst>
                  <a:outerShdw blurRad="38100" dist="38100" dir="2700000" algn="tl">
                    <a:srgbClr val="000000">
                      <a:alpha val="43137"/>
                    </a:srgbClr>
                  </a:outerShdw>
                </a:effectLst>
              </a:rPr>
              <a:t>!! </a:t>
            </a:r>
            <a:endParaRPr lang="ar-EG" sz="6000" b="1" dirty="0">
              <a:solidFill>
                <a:srgbClr val="C00000"/>
              </a:solidFill>
              <a:effectLst>
                <a:outerShdw blurRad="38100" dist="38100" dir="2700000" algn="tl">
                  <a:srgbClr val="000000">
                    <a:alpha val="43137"/>
                  </a:srgbClr>
                </a:outerShdw>
              </a:effectLst>
            </a:endParaRPr>
          </a:p>
          <a:p>
            <a:pPr marL="0" indent="0" algn="ctr">
              <a:buNone/>
            </a:pPr>
            <a:r>
              <a:rPr lang="ar-SA" sz="6000" b="1" dirty="0">
                <a:solidFill>
                  <a:srgbClr val="C00000"/>
                </a:solidFill>
                <a:effectLst>
                  <a:outerShdw blurRad="38100" dist="38100" dir="2700000" algn="tl">
                    <a:srgbClr val="000000">
                      <a:alpha val="43137"/>
                    </a:srgbClr>
                  </a:outerShdw>
                </a:effectLst>
              </a:rPr>
              <a:t>وماحال قلوبنا وصدقنا في عبادتنا لله سبحانه وتعالى</a:t>
            </a:r>
            <a:r>
              <a:rPr lang="ar-EG" sz="6000" b="1" dirty="0">
                <a:solidFill>
                  <a:srgbClr val="C00000"/>
                </a:solidFill>
                <a:effectLst>
                  <a:outerShdw blurRad="38100" dist="38100" dir="2700000" algn="tl">
                    <a:srgbClr val="000000">
                      <a:alpha val="43137"/>
                    </a:srgbClr>
                  </a:outerShdw>
                </a:effectLst>
              </a:rPr>
              <a:t>,</a:t>
            </a:r>
            <a:r>
              <a:rPr lang="ar-SA" sz="6000" b="1" dirty="0">
                <a:solidFill>
                  <a:srgbClr val="C00000"/>
                </a:solidFill>
                <a:effectLst>
                  <a:outerShdw blurRad="38100" dist="38100" dir="2700000" algn="tl">
                    <a:srgbClr val="000000">
                      <a:alpha val="43137"/>
                    </a:srgbClr>
                  </a:outerShdw>
                </a:effectLst>
              </a:rPr>
              <a:t> اللهم أغفر لنا تقصيرنا</a:t>
            </a:r>
            <a:r>
              <a:rPr lang="ar-EG" sz="6000" b="1" dirty="0">
                <a:solidFill>
                  <a:srgbClr val="C00000"/>
                </a:solidFill>
                <a:effectLst>
                  <a:outerShdw blurRad="38100" dist="38100" dir="2700000" algn="tl">
                    <a:srgbClr val="000000">
                      <a:alpha val="43137"/>
                    </a:srgbClr>
                  </a:outerShdw>
                </a:effectLst>
              </a:rPr>
              <a:t>..</a:t>
            </a:r>
          </a:p>
          <a:p>
            <a:pPr marL="0" indent="0">
              <a:buNone/>
            </a:pPr>
            <a:endParaRPr lang="ar-EG" sz="6000" dirty="0">
              <a:solidFill>
                <a:srgbClr val="C0000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7504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750"/>
                                        <p:tgtEl>
                                          <p:spTgt spid="3">
                                            <p:txEl>
                                              <p:pRg st="1" end="1"/>
                                            </p:txEl>
                                          </p:spTgt>
                                        </p:tgtEl>
                                      </p:cBhvr>
                                    </p:animEffect>
                                    <p:anim calcmode="lin" valueType="num">
                                      <p:cBhvr>
                                        <p:cTn id="15"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012825"/>
            <a:ext cx="7886700" cy="4351338"/>
          </a:xfrm>
        </p:spPr>
        <p:txBody>
          <a:bodyPr>
            <a:noAutofit/>
          </a:bodyPr>
          <a:lstStyle/>
          <a:p>
            <a:pPr marL="0" indent="0">
              <a:buNone/>
            </a:pPr>
            <a:r>
              <a:rPr lang="ar-SA" sz="3600" b="1" dirty="0">
                <a:solidFill>
                  <a:srgbClr val="0070C0"/>
                </a:solidFill>
              </a:rPr>
              <a:t>فهكذا فإنَّ العبد إذا صَدق مع الله</a:t>
            </a:r>
            <a:r>
              <a:rPr lang="ar-SA" sz="3600" b="1" dirty="0" smtClean="0">
                <a:solidFill>
                  <a:srgbClr val="0070C0"/>
                </a:solidFill>
              </a:rPr>
              <a:t>،</a:t>
            </a:r>
            <a:endParaRPr lang="ar-EG" sz="3600" b="1" dirty="0" smtClean="0">
              <a:solidFill>
                <a:srgbClr val="0070C0"/>
              </a:solidFill>
            </a:endParaRPr>
          </a:p>
          <a:p>
            <a:pPr marL="0" indent="0">
              <a:buNone/>
            </a:pPr>
            <a:r>
              <a:rPr lang="ar-SA" sz="3600" b="1" dirty="0" smtClean="0">
                <a:solidFill>
                  <a:srgbClr val="0070C0"/>
                </a:solidFill>
              </a:rPr>
              <a:t> </a:t>
            </a:r>
            <a:r>
              <a:rPr lang="ar-SA" sz="3600" b="1" dirty="0">
                <a:solidFill>
                  <a:srgbClr val="0070C0"/>
                </a:solidFill>
              </a:rPr>
              <a:t>فإن الله يَحفظ عليه إيمانه، ويثبِّت قلبَه </a:t>
            </a:r>
            <a:r>
              <a:rPr lang="ar-SA" sz="3600" b="1" dirty="0" smtClean="0">
                <a:solidFill>
                  <a:srgbClr val="0070C0"/>
                </a:solidFill>
              </a:rPr>
              <a:t>على</a:t>
            </a:r>
            <a:endParaRPr lang="ar-EG" sz="3600" b="1" dirty="0" smtClean="0">
              <a:solidFill>
                <a:srgbClr val="0070C0"/>
              </a:solidFill>
            </a:endParaRPr>
          </a:p>
          <a:p>
            <a:pPr marL="0" indent="0">
              <a:buNone/>
            </a:pPr>
            <a:r>
              <a:rPr lang="ar-SA" sz="3600" b="1" dirty="0" smtClean="0">
                <a:solidFill>
                  <a:srgbClr val="0070C0"/>
                </a:solidFill>
              </a:rPr>
              <a:t> </a:t>
            </a:r>
            <a:r>
              <a:rPr lang="ar-SA" sz="3600" b="1" dirty="0">
                <a:solidFill>
                  <a:srgbClr val="0070C0"/>
                </a:solidFill>
              </a:rPr>
              <a:t>التَّوحيد، ويرزقه حُسن الخاتمة</a:t>
            </a:r>
            <a:r>
              <a:rPr lang="en-US" sz="3600" b="1" dirty="0">
                <a:solidFill>
                  <a:srgbClr val="0070C0"/>
                </a:solidFill>
              </a:rPr>
              <a:t>.</a:t>
            </a:r>
            <a:r>
              <a:rPr lang="en-US" sz="3600" b="1" dirty="0"/>
              <a:t/>
            </a:r>
            <a:br>
              <a:rPr lang="en-US" sz="3600" b="1" dirty="0"/>
            </a:br>
            <a:endParaRPr lang="en-US" sz="3600" b="1" dirty="0" smtClean="0"/>
          </a:p>
          <a:p>
            <a:pPr marL="0" indent="0">
              <a:buNone/>
            </a:pPr>
            <a:r>
              <a:rPr lang="en-US" sz="3600" b="1" dirty="0"/>
              <a:t> </a:t>
            </a:r>
            <a:r>
              <a:rPr lang="ar-SA" sz="3600" b="1" u="sng" dirty="0">
                <a:solidFill>
                  <a:srgbClr val="FF0000"/>
                </a:solidFill>
              </a:rPr>
              <a:t>ويكفي الصادق أن يعلم أنه سيكون في </a:t>
            </a:r>
            <a:r>
              <a:rPr lang="ar-SA" sz="3600" b="1" u="sng" dirty="0" smtClean="0">
                <a:solidFill>
                  <a:srgbClr val="FF0000"/>
                </a:solidFill>
              </a:rPr>
              <a:t>منزلة</a:t>
            </a:r>
            <a:endParaRPr lang="ar-EG" sz="3600" b="1" u="sng" dirty="0" smtClean="0">
              <a:solidFill>
                <a:srgbClr val="FF0000"/>
              </a:solidFill>
            </a:endParaRPr>
          </a:p>
          <a:p>
            <a:pPr marL="0" indent="0">
              <a:buNone/>
            </a:pPr>
            <a:r>
              <a:rPr lang="ar-SA" sz="3600" b="1" u="sng" dirty="0" smtClean="0">
                <a:solidFill>
                  <a:srgbClr val="FF0000"/>
                </a:solidFill>
              </a:rPr>
              <a:t> </a:t>
            </a:r>
            <a:r>
              <a:rPr lang="ar-SA" sz="3600" b="1" u="sng" dirty="0">
                <a:solidFill>
                  <a:srgbClr val="FF0000"/>
                </a:solidFill>
              </a:rPr>
              <a:t>النبيين يوم القيامة</a:t>
            </a:r>
            <a:r>
              <a:rPr lang="en-US" sz="3600" b="1" u="sng" dirty="0" smtClean="0">
                <a:solidFill>
                  <a:srgbClr val="FF0000"/>
                </a:solidFill>
              </a:rPr>
              <a:t>..</a:t>
            </a:r>
          </a:p>
          <a:p>
            <a:pPr marL="0" indent="0">
              <a:buNone/>
            </a:pPr>
            <a:r>
              <a:rPr lang="en-US" sz="1800" b="1" dirty="0">
                <a:solidFill>
                  <a:srgbClr val="FF0000"/>
                </a:solidFill>
              </a:rPr>
              <a:t/>
            </a:r>
            <a:br>
              <a:rPr lang="en-US" sz="1800" b="1" dirty="0">
                <a:solidFill>
                  <a:srgbClr val="FF0000"/>
                </a:solidFill>
              </a:rPr>
            </a:br>
            <a:r>
              <a:rPr lang="en-US" sz="3600" b="1" dirty="0">
                <a:solidFill>
                  <a:srgbClr val="002060"/>
                </a:solidFill>
              </a:rPr>
              <a:t> </a:t>
            </a:r>
            <a:r>
              <a:rPr lang="ar-SA" sz="3600" b="1" dirty="0">
                <a:solidFill>
                  <a:srgbClr val="002060"/>
                </a:solidFill>
              </a:rPr>
              <a:t>قال الله تعالى : "وَمَنْ يُطِعِ اللَّهَ وَالرَّسُولَ فَأُولَٰئِكَ مَعَ الَّذِينَ أَنْعَمَ اللَّهُ عَلَيْهِمْ مِنَ النَّبِيِّينَ وَالصِّدِّيقِينَ</a:t>
            </a:r>
            <a:r>
              <a:rPr lang="en-US" sz="3600" b="1" dirty="0">
                <a:solidFill>
                  <a:srgbClr val="002060"/>
                </a:solidFill>
              </a:rPr>
              <a:t> "</a:t>
            </a:r>
            <a:br>
              <a:rPr lang="en-US" sz="3600" b="1" dirty="0">
                <a:solidFill>
                  <a:srgbClr val="002060"/>
                </a:solidFill>
              </a:rPr>
            </a:br>
            <a:endParaRPr lang="ar-EG" sz="3600" b="1" dirty="0">
              <a:solidFill>
                <a:srgbClr val="00206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03513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75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750"/>
                                        <p:tgtEl>
                                          <p:spTgt spid="3">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wipe(down)">
                                      <p:cBhvr>
                                        <p:cTn id="26"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311" y="1962150"/>
            <a:ext cx="8806815" cy="3067050"/>
          </a:xfrm>
          <a:prstGeom prst="rect">
            <a:avLst/>
          </a:prstGeom>
        </p:spPr>
      </p:pic>
      <p:pic>
        <p:nvPicPr>
          <p:cNvPr id="3" name="صورة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001600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66850" y="2638425"/>
            <a:ext cx="7886700" cy="4351338"/>
          </a:xfrm>
        </p:spPr>
        <p:txBody>
          <a:bodyPr>
            <a:normAutofit/>
          </a:bodyPr>
          <a:lstStyle/>
          <a:p>
            <a:pPr marL="0" indent="0" algn="ctr">
              <a:buNone/>
            </a:pPr>
            <a:r>
              <a:rPr lang="en-US" sz="6000" b="1" dirty="0">
                <a:solidFill>
                  <a:srgbClr val="C00000"/>
                </a:solidFill>
                <a:effectLst>
                  <a:outerShdw blurRad="38100" dist="38100" dir="2700000" algn="tl">
                    <a:srgbClr val="000000">
                      <a:alpha val="43137"/>
                    </a:srgbClr>
                  </a:outerShdw>
                </a:effectLst>
              </a:rPr>
              <a:t> </a:t>
            </a:r>
            <a:r>
              <a:rPr lang="ar-SA" sz="6000" b="1" dirty="0">
                <a:solidFill>
                  <a:srgbClr val="C00000"/>
                </a:solidFill>
                <a:effectLst>
                  <a:outerShdw blurRad="38100" dist="38100" dir="2700000" algn="tl">
                    <a:srgbClr val="000000">
                      <a:alpha val="43137"/>
                    </a:srgbClr>
                  </a:outerShdw>
                </a:effectLst>
              </a:rPr>
              <a:t>اللهم اجعلنا ممن صدقك فصدقته </a:t>
            </a:r>
            <a:endParaRPr lang="ar-EG" sz="60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25340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ar-EG"/>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319" y="1322390"/>
            <a:ext cx="9207319" cy="4041528"/>
          </a:xfrm>
        </p:spPr>
      </p:pic>
      <p:pic>
        <p:nvPicPr>
          <p:cNvPr id="5" name="صورة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206182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250" fill="hold"/>
                                        <p:tgtEl>
                                          <p:spTgt spid="4"/>
                                        </p:tgtEl>
                                        <p:attrNameLst>
                                          <p:attrName>ppt_w</p:attrName>
                                        </p:attrNameLst>
                                      </p:cBhvr>
                                      <p:tavLst>
                                        <p:tav tm="0">
                                          <p:val>
                                            <p:fltVal val="0"/>
                                          </p:val>
                                        </p:tav>
                                        <p:tav tm="100000">
                                          <p:val>
                                            <p:strVal val="#ppt_w"/>
                                          </p:val>
                                        </p:tav>
                                      </p:tavLst>
                                    </p:anim>
                                    <p:anim calcmode="lin" valueType="num">
                                      <p:cBhvr>
                                        <p:cTn id="8" dur="1250" fill="hold"/>
                                        <p:tgtEl>
                                          <p:spTgt spid="4"/>
                                        </p:tgtEl>
                                        <p:attrNameLst>
                                          <p:attrName>ppt_h</p:attrName>
                                        </p:attrNameLst>
                                      </p:cBhvr>
                                      <p:tavLst>
                                        <p:tav tm="0">
                                          <p:val>
                                            <p:fltVal val="0"/>
                                          </p:val>
                                        </p:tav>
                                        <p:tav tm="100000">
                                          <p:val>
                                            <p:strVal val="#ppt_h"/>
                                          </p:val>
                                        </p:tav>
                                      </p:tavLst>
                                    </p:anim>
                                    <p:anim calcmode="lin" valueType="num">
                                      <p:cBhvr>
                                        <p:cTn id="9" dur="1250" fill="hold"/>
                                        <p:tgtEl>
                                          <p:spTgt spid="4"/>
                                        </p:tgtEl>
                                        <p:attrNameLst>
                                          <p:attrName>style.rotation</p:attrName>
                                        </p:attrNameLst>
                                      </p:cBhvr>
                                      <p:tavLst>
                                        <p:tav tm="0">
                                          <p:val>
                                            <p:fltVal val="90"/>
                                          </p:val>
                                        </p:tav>
                                        <p:tav tm="100000">
                                          <p:val>
                                            <p:fltVal val="0"/>
                                          </p:val>
                                        </p:tav>
                                      </p:tavLst>
                                    </p:anim>
                                    <p:animEffect transition="in" filter="fade">
                                      <p:cBhvr>
                                        <p:cTn id="10" dur="12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3050" y="2816226"/>
            <a:ext cx="7886700" cy="1325563"/>
          </a:xfrm>
        </p:spPr>
        <p:txBody>
          <a:bodyPr>
            <a:noAutofit/>
          </a:bodyPr>
          <a:lstStyle/>
          <a:p>
            <a:pPr algn="ctr"/>
            <a:r>
              <a:rPr lang="en-US" sz="7200" b="1" u="sng" dirty="0">
                <a:solidFill>
                  <a:srgbClr val="C00000"/>
                </a:solidFill>
              </a:rPr>
              <a:t/>
            </a:r>
            <a:br>
              <a:rPr lang="en-US" sz="7200" b="1" u="sng" dirty="0">
                <a:solidFill>
                  <a:srgbClr val="C00000"/>
                </a:solidFill>
              </a:rPr>
            </a:br>
            <a:r>
              <a:rPr lang="en-US" sz="7200" b="1" u="sng" dirty="0">
                <a:solidFill>
                  <a:srgbClr val="C00000"/>
                </a:solidFill>
              </a:rPr>
              <a:t> </a:t>
            </a:r>
            <a:r>
              <a:rPr lang="ar-SA" sz="7200" b="1" u="sng" dirty="0">
                <a:solidFill>
                  <a:srgbClr val="C00000"/>
                </a:solidFill>
              </a:rPr>
              <a:t>خامسا : تقوى الله</a:t>
            </a:r>
            <a:r>
              <a:rPr lang="en-US" sz="7200" b="1" u="sng" dirty="0">
                <a:solidFill>
                  <a:srgbClr val="C00000"/>
                </a:solidFill>
              </a:rPr>
              <a:t> ..</a:t>
            </a:r>
            <a:br>
              <a:rPr lang="en-US" sz="7200" b="1" u="sng" dirty="0">
                <a:solidFill>
                  <a:srgbClr val="C00000"/>
                </a:solidFill>
              </a:rPr>
            </a:br>
            <a:endParaRPr lang="ar-EG" sz="7200" b="1" u="sng" dirty="0">
              <a:solidFill>
                <a:srgbClr val="C00000"/>
              </a:solidFill>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61052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6634" y="1016219"/>
            <a:ext cx="5829300" cy="5334001"/>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5084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09750" y="1595437"/>
            <a:ext cx="7886700" cy="5084763"/>
          </a:xfrm>
        </p:spPr>
        <p:txBody>
          <a:bodyPr>
            <a:normAutofit/>
          </a:bodyPr>
          <a:lstStyle/>
          <a:p>
            <a:pPr marL="0" indent="0" algn="ctr">
              <a:buNone/>
            </a:pPr>
            <a:r>
              <a:rPr lang="ar-EG" sz="4800" b="1" dirty="0" smtClean="0">
                <a:solidFill>
                  <a:srgbClr val="002060"/>
                </a:solidFill>
                <a:effectLst>
                  <a:outerShdw blurRad="38100" dist="38100" dir="2700000" algn="tl">
                    <a:srgbClr val="000000">
                      <a:alpha val="43137"/>
                    </a:srgbClr>
                  </a:outerShdw>
                </a:effectLst>
              </a:rPr>
              <a:t>فتقوى </a:t>
            </a:r>
            <a:r>
              <a:rPr lang="ar-SA" sz="4800" b="1" dirty="0" smtClean="0">
                <a:solidFill>
                  <a:srgbClr val="002060"/>
                </a:solidFill>
                <a:effectLst>
                  <a:outerShdw blurRad="38100" dist="38100" dir="2700000" algn="tl">
                    <a:srgbClr val="000000">
                      <a:alpha val="43137"/>
                    </a:srgbClr>
                  </a:outerShdw>
                </a:effectLst>
              </a:rPr>
              <a:t>الله </a:t>
            </a:r>
            <a:r>
              <a:rPr lang="ar-EG" sz="4800" b="1" dirty="0" smtClean="0">
                <a:solidFill>
                  <a:srgbClr val="002060"/>
                </a:solidFill>
                <a:effectLst>
                  <a:outerShdw blurRad="38100" dist="38100" dir="2700000" algn="tl">
                    <a:srgbClr val="000000">
                      <a:alpha val="43137"/>
                    </a:srgbClr>
                  </a:outerShdw>
                </a:effectLst>
              </a:rPr>
              <a:t>سبب ل</a:t>
            </a:r>
            <a:r>
              <a:rPr lang="ar-SA" sz="4800" b="1" dirty="0" smtClean="0">
                <a:solidFill>
                  <a:srgbClr val="002060"/>
                </a:solidFill>
                <a:effectLst>
                  <a:outerShdw blurRad="38100" dist="38100" dir="2700000" algn="tl">
                    <a:srgbClr val="000000">
                      <a:alpha val="43137"/>
                    </a:srgbClr>
                  </a:outerShdw>
                </a:effectLst>
              </a:rPr>
              <a:t>معيته </a:t>
            </a:r>
            <a:r>
              <a:rPr lang="ar-SA" sz="4800" b="1" dirty="0">
                <a:solidFill>
                  <a:srgbClr val="002060"/>
                </a:solidFill>
                <a:effectLst>
                  <a:outerShdw blurRad="38100" dist="38100" dir="2700000" algn="tl">
                    <a:srgbClr val="000000">
                      <a:alpha val="43137"/>
                    </a:srgbClr>
                  </a:outerShdw>
                </a:effectLst>
              </a:rPr>
              <a:t>سبحانه</a:t>
            </a:r>
            <a:r>
              <a:rPr lang="en-US" sz="4800" b="1" dirty="0">
                <a:solidFill>
                  <a:srgbClr val="002060"/>
                </a:solidFill>
                <a:effectLst>
                  <a:outerShdw blurRad="38100" dist="38100" dir="2700000" algn="tl">
                    <a:srgbClr val="000000">
                      <a:alpha val="43137"/>
                    </a:srgbClr>
                  </a:outerShdw>
                </a:effectLst>
              </a:rPr>
              <a:t> ..</a:t>
            </a:r>
            <a:br>
              <a:rPr lang="en-US" sz="4800" b="1" dirty="0">
                <a:solidFill>
                  <a:srgbClr val="002060"/>
                </a:solidFill>
                <a:effectLst>
                  <a:outerShdw blurRad="38100" dist="38100" dir="2700000" algn="tl">
                    <a:srgbClr val="000000">
                      <a:alpha val="43137"/>
                    </a:srgbClr>
                  </a:outerShdw>
                </a:effectLst>
              </a:rPr>
            </a:br>
            <a:endParaRPr lang="ar-EG" sz="1000" b="1" dirty="0" smtClean="0">
              <a:solidFill>
                <a:srgbClr val="002060"/>
              </a:solidFill>
              <a:effectLst>
                <a:outerShdw blurRad="38100" dist="38100" dir="2700000" algn="tl">
                  <a:srgbClr val="000000">
                    <a:alpha val="43137"/>
                  </a:srgbClr>
                </a:outerShdw>
              </a:effectLst>
            </a:endParaRPr>
          </a:p>
          <a:p>
            <a:pPr marL="0" indent="0" algn="ctr">
              <a:buNone/>
            </a:pPr>
            <a:r>
              <a:rPr lang="ar-EG" sz="4800" b="1" u="sng" dirty="0" smtClean="0">
                <a:solidFill>
                  <a:srgbClr val="FF0000"/>
                </a:solidFill>
                <a:effectLst>
                  <a:outerShdw blurRad="38100" dist="38100" dir="2700000" algn="tl">
                    <a:srgbClr val="000000">
                      <a:alpha val="43137"/>
                    </a:srgbClr>
                  </a:outerShdw>
                </a:effectLst>
              </a:rPr>
              <a:t>قال تعالى:</a:t>
            </a:r>
          </a:p>
          <a:p>
            <a:pPr marL="0" indent="0" algn="ctr">
              <a:buNone/>
            </a:pPr>
            <a:endParaRPr lang="ar-EG" sz="900" b="1" u="sng" dirty="0" smtClean="0">
              <a:solidFill>
                <a:srgbClr val="0070C0"/>
              </a:solidFill>
              <a:effectLst>
                <a:outerShdw blurRad="38100" dist="38100" dir="2700000" algn="tl">
                  <a:srgbClr val="000000">
                    <a:alpha val="43137"/>
                  </a:srgbClr>
                </a:outerShdw>
              </a:effectLst>
            </a:endParaRPr>
          </a:p>
          <a:p>
            <a:pPr marL="0" indent="0" algn="ctr">
              <a:buNone/>
            </a:pPr>
            <a:r>
              <a:rPr lang="en-US" sz="4800" b="1" dirty="0">
                <a:solidFill>
                  <a:srgbClr val="0070C0"/>
                </a:solidFill>
                <a:effectLst>
                  <a:outerShdw blurRad="38100" dist="38100" dir="2700000" algn="tl">
                    <a:srgbClr val="000000">
                      <a:alpha val="43137"/>
                    </a:srgbClr>
                  </a:outerShdw>
                </a:effectLst>
              </a:rPr>
              <a:t> </a:t>
            </a:r>
            <a:r>
              <a:rPr lang="ar-SA" sz="4800" b="1" dirty="0">
                <a:solidFill>
                  <a:srgbClr val="0070C0"/>
                </a:solidFill>
                <a:effectLst>
                  <a:outerShdw blurRad="38100" dist="38100" dir="2700000" algn="tl">
                    <a:srgbClr val="000000">
                      <a:alpha val="43137"/>
                    </a:srgbClr>
                  </a:outerShdw>
                </a:effectLst>
              </a:rPr>
              <a:t>﴿ وَاعلَمُوا أَنَّ اللهَ مَعَ المُتَّقِينَ </a:t>
            </a:r>
            <a:r>
              <a:rPr lang="ar-SA" sz="4800" b="1" dirty="0" smtClean="0">
                <a:solidFill>
                  <a:srgbClr val="0070C0"/>
                </a:solidFill>
                <a:effectLst>
                  <a:outerShdw blurRad="38100" dist="38100" dir="2700000" algn="tl">
                    <a:srgbClr val="000000">
                      <a:alpha val="43137"/>
                    </a:srgbClr>
                  </a:outerShdw>
                </a:effectLst>
              </a:rPr>
              <a:t>﴾</a:t>
            </a:r>
            <a:r>
              <a:rPr lang="en-US" sz="4800" b="1" dirty="0" smtClean="0">
                <a:solidFill>
                  <a:srgbClr val="0070C0"/>
                </a:solidFill>
                <a:effectLst>
                  <a:outerShdw blurRad="38100" dist="38100" dir="2700000" algn="tl">
                    <a:srgbClr val="000000">
                      <a:alpha val="43137"/>
                    </a:srgbClr>
                  </a:outerShdw>
                </a:effectLst>
              </a:rPr>
              <a:t> </a:t>
            </a:r>
          </a:p>
          <a:p>
            <a:pPr marL="0" indent="0" algn="ctr">
              <a:buNone/>
            </a:pPr>
            <a:endParaRPr lang="en-US" sz="900" b="1" dirty="0" smtClean="0">
              <a:solidFill>
                <a:srgbClr val="FF0000"/>
              </a:solidFill>
              <a:effectLst>
                <a:outerShdw blurRad="38100" dist="38100" dir="2700000" algn="tl">
                  <a:srgbClr val="000000">
                    <a:alpha val="43137"/>
                  </a:srgbClr>
                </a:outerShdw>
              </a:effectLst>
            </a:endParaRPr>
          </a:p>
          <a:p>
            <a:pPr marL="0" indent="0" algn="ctr">
              <a:buNone/>
            </a:pPr>
            <a:r>
              <a:rPr lang="en-US" sz="4800" b="1" dirty="0">
                <a:solidFill>
                  <a:srgbClr val="002060"/>
                </a:solidFill>
                <a:effectLst>
                  <a:outerShdw blurRad="38100" dist="38100" dir="2700000" algn="tl">
                    <a:srgbClr val="000000">
                      <a:alpha val="43137"/>
                    </a:srgbClr>
                  </a:outerShdw>
                </a:effectLst>
              </a:rPr>
              <a:t> </a:t>
            </a:r>
            <a:r>
              <a:rPr lang="ar-SA" sz="4800" b="1" dirty="0">
                <a:solidFill>
                  <a:srgbClr val="002060"/>
                </a:solidFill>
                <a:effectLst>
                  <a:outerShdw blurRad="38100" dist="38100" dir="2700000" algn="tl">
                    <a:srgbClr val="000000">
                      <a:alpha val="43137"/>
                    </a:srgbClr>
                  </a:outerShdw>
                </a:effectLst>
              </a:rPr>
              <a:t>فمن كان الله معه.. فماذا يخشى؟</a:t>
            </a:r>
            <a:r>
              <a:rPr lang="en-US" sz="4800" b="1" dirty="0">
                <a:solidFill>
                  <a:srgbClr val="002060"/>
                </a:solidFill>
                <a:effectLst>
                  <a:outerShdw blurRad="38100" dist="38100" dir="2700000" algn="tl">
                    <a:srgbClr val="000000">
                      <a:alpha val="43137"/>
                    </a:srgbClr>
                  </a:outerShdw>
                </a:effectLst>
              </a:rPr>
              <a:t>!</a:t>
            </a:r>
            <a:br>
              <a:rPr lang="en-US" sz="4800" b="1" dirty="0">
                <a:solidFill>
                  <a:srgbClr val="002060"/>
                </a:solidFill>
                <a:effectLst>
                  <a:outerShdw blurRad="38100" dist="38100" dir="2700000" algn="tl">
                    <a:srgbClr val="000000">
                      <a:alpha val="43137"/>
                    </a:srgbClr>
                  </a:outerShdw>
                </a:effectLst>
              </a:rPr>
            </a:br>
            <a:endParaRPr lang="ar-EG" sz="48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3161364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anim calcmode="lin" valueType="num">
                                      <p:cBhvr>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anim calcmode="lin" valueType="num">
                                      <p:cBhvr>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5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anim calcmode="lin" valueType="num">
                                      <p:cBhvr>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5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000124"/>
            <a:ext cx="7886700" cy="5857875"/>
          </a:xfrm>
        </p:spPr>
        <p:txBody>
          <a:bodyPr>
            <a:noAutofit/>
          </a:bodyPr>
          <a:lstStyle/>
          <a:p>
            <a:pPr marL="0" indent="0">
              <a:buNone/>
            </a:pPr>
            <a:r>
              <a:rPr lang="ar-SA" sz="3600" b="1" u="sng" dirty="0" smtClean="0">
                <a:solidFill>
                  <a:srgbClr val="FF0000"/>
                </a:solidFill>
                <a:effectLst>
                  <a:outerShdw blurRad="38100" dist="38100" dir="2700000" algn="tl">
                    <a:srgbClr val="000000">
                      <a:alpha val="43137"/>
                    </a:srgbClr>
                  </a:outerShdw>
                </a:effectLst>
              </a:rPr>
              <a:t>وتقوى </a:t>
            </a:r>
            <a:r>
              <a:rPr lang="ar-SA" sz="3600" b="1" u="sng" dirty="0">
                <a:solidFill>
                  <a:srgbClr val="FF0000"/>
                </a:solidFill>
                <a:effectLst>
                  <a:outerShdw blurRad="38100" dist="38100" dir="2700000" algn="tl">
                    <a:srgbClr val="000000">
                      <a:alpha val="43137"/>
                    </a:srgbClr>
                  </a:outerShdw>
                </a:effectLst>
              </a:rPr>
              <a:t>الله تكون في السرِّ </a:t>
            </a:r>
            <a:r>
              <a:rPr lang="ar-SA" sz="3600" b="1" u="sng" dirty="0" smtClean="0">
                <a:solidFill>
                  <a:srgbClr val="FF0000"/>
                </a:solidFill>
                <a:effectLst>
                  <a:outerShdw blurRad="38100" dist="38100" dir="2700000" algn="tl">
                    <a:srgbClr val="000000">
                      <a:alpha val="43137"/>
                    </a:srgbClr>
                  </a:outerShdw>
                </a:effectLst>
              </a:rPr>
              <a:t>والعلن</a:t>
            </a:r>
            <a:r>
              <a:rPr lang="ar-EG" sz="3600" b="1" u="sng" dirty="0" smtClean="0">
                <a:solidFill>
                  <a:srgbClr val="FF0000"/>
                </a:solidFill>
                <a:effectLst>
                  <a:outerShdw blurRad="38100" dist="38100" dir="2700000" algn="tl">
                    <a:srgbClr val="000000">
                      <a:alpha val="43137"/>
                    </a:srgbClr>
                  </a:outerShdw>
                </a:effectLst>
              </a:rPr>
              <a:t>:</a:t>
            </a: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بامتثالِ أمره واجتناب نَهْيِه والدَّوام على ذلك، </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900" b="1" dirty="0" smtClean="0">
              <a:solidFill>
                <a:srgbClr val="002060"/>
              </a:solidFill>
              <a:effectLst>
                <a:outerShdw blurRad="38100" dist="38100" dir="2700000" algn="tl">
                  <a:srgbClr val="000000">
                    <a:alpha val="43137"/>
                  </a:srgbClr>
                </a:outerShdw>
              </a:effectLst>
            </a:endParaRPr>
          </a:p>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u="sng" dirty="0">
                <a:solidFill>
                  <a:srgbClr val="0070C0"/>
                </a:solidFill>
                <a:effectLst>
                  <a:outerShdw blurRad="38100" dist="38100" dir="2700000" algn="tl">
                    <a:srgbClr val="000000">
                      <a:alpha val="43137"/>
                    </a:srgbClr>
                  </a:outerShdw>
                </a:effectLst>
              </a:rPr>
              <a:t>قال تعالى</a:t>
            </a:r>
            <a:r>
              <a:rPr lang="ar-SA" sz="3600" b="1" u="sng" dirty="0" smtClean="0">
                <a:solidFill>
                  <a:srgbClr val="0070C0"/>
                </a:solidFill>
                <a:effectLst>
                  <a:outerShdw blurRad="38100" dist="38100" dir="2700000" algn="tl">
                    <a:srgbClr val="000000">
                      <a:alpha val="43137"/>
                    </a:srgbClr>
                  </a:outerShdw>
                </a:effectLst>
              </a:rPr>
              <a:t>:</a:t>
            </a:r>
            <a:endParaRPr lang="en-US" sz="3600" b="1" u="sng" dirty="0" smtClean="0">
              <a:solidFill>
                <a:srgbClr val="0070C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 يَا أَيُّهَا الَّذِينَ آمَنُوا اتَّقُوا اللَّهَ حَقَّ تُقَاتِهِ﴾ </a:t>
            </a:r>
            <a:r>
              <a:rPr lang="ar-SA" sz="2400" b="1" dirty="0" smtClean="0">
                <a:solidFill>
                  <a:srgbClr val="002060"/>
                </a:solidFill>
                <a:effectLst>
                  <a:outerShdw blurRad="38100" dist="38100" dir="2700000" algn="tl">
                    <a:srgbClr val="000000">
                      <a:alpha val="43137"/>
                    </a:srgbClr>
                  </a:outerShdw>
                </a:effectLst>
              </a:rPr>
              <a:t>[</a:t>
            </a:r>
            <a:r>
              <a:rPr lang="ar-SA" sz="2400" b="1" dirty="0">
                <a:solidFill>
                  <a:srgbClr val="002060"/>
                </a:solidFill>
                <a:effectLst>
                  <a:outerShdw blurRad="38100" dist="38100" dir="2700000" algn="tl">
                    <a:srgbClr val="000000">
                      <a:alpha val="43137"/>
                    </a:srgbClr>
                  </a:outerShdw>
                </a:effectLst>
              </a:rPr>
              <a:t>آل عمران: </a:t>
            </a:r>
            <a:r>
              <a:rPr lang="ar-SA" sz="2400" b="1" dirty="0" smtClean="0">
                <a:solidFill>
                  <a:srgbClr val="002060"/>
                </a:solidFill>
                <a:effectLst>
                  <a:outerShdw blurRad="38100" dist="38100" dir="2700000" algn="tl">
                    <a:srgbClr val="000000">
                      <a:alpha val="43137"/>
                    </a:srgbClr>
                  </a:outerShdw>
                </a:effectLst>
              </a:rPr>
              <a:t>102</a:t>
            </a:r>
            <a:r>
              <a:rPr lang="en-US" sz="2400" b="1" dirty="0" smtClean="0">
                <a:solidFill>
                  <a:srgbClr val="002060"/>
                </a:solidFill>
                <a:effectLst>
                  <a:outerShdw blurRad="38100" dist="38100" dir="2700000" algn="tl">
                    <a:srgbClr val="000000">
                      <a:alpha val="43137"/>
                    </a:srgbClr>
                  </a:outerShdw>
                </a:effectLst>
              </a:rPr>
              <a:t>[</a:t>
            </a:r>
            <a:endParaRPr lang="ar-EG" sz="2400" b="1" dirty="0" smtClean="0">
              <a:solidFill>
                <a:srgbClr val="002060"/>
              </a:solidFill>
              <a:effectLst>
                <a:outerShdw blurRad="38100" dist="38100" dir="2700000" algn="tl">
                  <a:srgbClr val="000000">
                    <a:alpha val="43137"/>
                  </a:srgbClr>
                </a:outerShdw>
              </a:effectLst>
            </a:endParaRPr>
          </a:p>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u="sng" dirty="0">
                <a:solidFill>
                  <a:srgbClr val="0070C0"/>
                </a:solidFill>
                <a:effectLst>
                  <a:outerShdw blurRad="38100" dist="38100" dir="2700000" algn="tl">
                    <a:srgbClr val="000000">
                      <a:alpha val="43137"/>
                    </a:srgbClr>
                  </a:outerShdw>
                </a:effectLst>
              </a:rPr>
              <a:t>عن عبد اللّه بن مسعود: </a:t>
            </a:r>
            <a:endParaRPr lang="en-US" sz="3600" b="1" u="sng" dirty="0" smtClean="0">
              <a:solidFill>
                <a:srgbClr val="0070C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اتقو اللّه حق تقاته} قال: </a:t>
            </a:r>
            <a:r>
              <a:rPr lang="ar-EG" sz="3600" b="1" dirty="0" smtClean="0">
                <a:solidFill>
                  <a:srgbClr val="007437"/>
                </a:solidFill>
                <a:effectLst>
                  <a:outerShdw blurRad="38100" dist="38100" dir="2700000" algn="tl">
                    <a:srgbClr val="000000">
                      <a:alpha val="43137"/>
                    </a:srgbClr>
                  </a:outerShdw>
                </a:effectLst>
              </a:rPr>
              <a:t>«</a:t>
            </a:r>
            <a:r>
              <a:rPr lang="ar-SA" sz="3600" b="1" dirty="0" smtClean="0">
                <a:solidFill>
                  <a:srgbClr val="007437"/>
                </a:solidFill>
                <a:effectLst>
                  <a:outerShdw blurRad="38100" dist="38100" dir="2700000" algn="tl">
                    <a:srgbClr val="000000">
                      <a:alpha val="43137"/>
                    </a:srgbClr>
                  </a:outerShdw>
                </a:effectLst>
              </a:rPr>
              <a:t>أن </a:t>
            </a:r>
            <a:r>
              <a:rPr lang="ar-SA" sz="3600" b="1" dirty="0">
                <a:solidFill>
                  <a:srgbClr val="007437"/>
                </a:solidFill>
                <a:effectLst>
                  <a:outerShdw blurRad="38100" dist="38100" dir="2700000" algn="tl">
                    <a:srgbClr val="000000">
                      <a:alpha val="43137"/>
                    </a:srgbClr>
                  </a:outerShdw>
                </a:effectLst>
              </a:rPr>
              <a:t>يطاع فلا يعصى، وأن يذكر فلا ينسى، وأن يشكر فلا </a:t>
            </a:r>
            <a:r>
              <a:rPr lang="ar-SA" sz="3600" b="1" dirty="0" smtClean="0">
                <a:solidFill>
                  <a:srgbClr val="007437"/>
                </a:solidFill>
                <a:effectLst>
                  <a:outerShdw blurRad="38100" dist="38100" dir="2700000" algn="tl">
                    <a:srgbClr val="000000">
                      <a:alpha val="43137"/>
                    </a:srgbClr>
                  </a:outerShdw>
                </a:effectLst>
              </a:rPr>
              <a:t>يكفر</a:t>
            </a:r>
            <a:r>
              <a:rPr lang="ar-EG" sz="3600" b="1" dirty="0" smtClean="0">
                <a:solidFill>
                  <a:srgbClr val="007437"/>
                </a:solidFill>
                <a:effectLst>
                  <a:outerShdw blurRad="38100" dist="38100" dir="2700000" algn="tl">
                    <a:srgbClr val="000000">
                      <a:alpha val="43137"/>
                    </a:srgbClr>
                  </a:outerShdw>
                </a:effectLst>
              </a:rPr>
              <a:t>»</a:t>
            </a:r>
            <a:endParaRPr lang="ar-EG" sz="3600" b="1" dirty="0">
              <a:solidFill>
                <a:srgbClr val="007437"/>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911477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6376" y="1197734"/>
            <a:ext cx="7057623" cy="4811803"/>
          </a:xfrm>
        </p:spPr>
        <p:txBody>
          <a:bodyPr>
            <a:noAutofit/>
          </a:bodyPr>
          <a:lstStyle/>
          <a:p>
            <a:pPr marL="0" indent="0">
              <a:buNone/>
            </a:pPr>
            <a:r>
              <a:rPr lang="ar-SA" sz="4400" b="1" u="sng" dirty="0">
                <a:solidFill>
                  <a:srgbClr val="FF0000"/>
                </a:solidFill>
                <a:effectLst>
                  <a:outerShdw blurRad="38100" dist="38100" dir="2700000" algn="tl">
                    <a:srgbClr val="000000">
                      <a:alpha val="43137"/>
                    </a:srgbClr>
                  </a:outerShdw>
                </a:effectLst>
                <a:cs typeface="+mj-cs"/>
              </a:rPr>
              <a:t>وكما قالَ الله تعالى</a:t>
            </a:r>
            <a:r>
              <a:rPr lang="ar-SA" sz="4400" b="1" u="sng" dirty="0" smtClean="0">
                <a:solidFill>
                  <a:srgbClr val="FF0000"/>
                </a:solidFill>
                <a:effectLst>
                  <a:outerShdw blurRad="38100" dist="38100" dir="2700000" algn="tl">
                    <a:srgbClr val="000000">
                      <a:alpha val="43137"/>
                    </a:srgbClr>
                  </a:outerShdw>
                </a:effectLst>
                <a:cs typeface="+mj-cs"/>
              </a:rPr>
              <a:t>:</a:t>
            </a:r>
            <a:endParaRPr lang="ar-EG" sz="4400" b="1" u="sng" dirty="0" smtClean="0">
              <a:solidFill>
                <a:srgbClr val="FF0000"/>
              </a:solidFill>
              <a:effectLst>
                <a:outerShdw blurRad="38100" dist="38100" dir="2700000" algn="tl">
                  <a:srgbClr val="000000">
                    <a:alpha val="43137"/>
                  </a:srgbClr>
                </a:outerShdw>
              </a:effectLst>
              <a:cs typeface="+mj-cs"/>
            </a:endParaRPr>
          </a:p>
          <a:p>
            <a:pPr marL="0" indent="0">
              <a:buNone/>
            </a:pPr>
            <a:endParaRPr lang="ar-EG" sz="800" b="1" u="sng" dirty="0" smtClean="0">
              <a:solidFill>
                <a:srgbClr val="C00000"/>
              </a:solidFill>
              <a:effectLst>
                <a:outerShdw blurRad="38100" dist="38100" dir="2700000" algn="tl">
                  <a:srgbClr val="000000">
                    <a:alpha val="43137"/>
                  </a:srgbClr>
                </a:outerShdw>
              </a:effectLst>
              <a:cs typeface="+mj-cs"/>
            </a:endParaRPr>
          </a:p>
          <a:p>
            <a:pPr marL="0" indent="0">
              <a:buNone/>
            </a:pPr>
            <a:r>
              <a:rPr lang="ar-SA" sz="4400" b="1" dirty="0" smtClean="0">
                <a:effectLst>
                  <a:outerShdw blurRad="38100" dist="38100" dir="2700000" algn="tl">
                    <a:srgbClr val="000000">
                      <a:alpha val="43137"/>
                    </a:srgbClr>
                  </a:outerShdw>
                </a:effectLst>
                <a:cs typeface="+mj-cs"/>
              </a:rPr>
              <a:t> </a:t>
            </a:r>
            <a:r>
              <a:rPr lang="ar-SA" sz="4400" b="1" dirty="0">
                <a:solidFill>
                  <a:srgbClr val="002060"/>
                </a:solidFill>
                <a:effectLst>
                  <a:outerShdw blurRad="38100" dist="38100" dir="2700000" algn="tl">
                    <a:srgbClr val="000000">
                      <a:alpha val="43137"/>
                    </a:srgbClr>
                  </a:outerShdw>
                </a:effectLst>
                <a:cs typeface="+mj-cs"/>
              </a:rPr>
              <a:t>{وَلاَ يَحْزُنكَ الَّذِينَ يُسَارِعُونَ فِي </a:t>
            </a:r>
            <a:r>
              <a:rPr lang="ar-SA" sz="4400" b="1" dirty="0" smtClean="0">
                <a:solidFill>
                  <a:srgbClr val="002060"/>
                </a:solidFill>
                <a:effectLst>
                  <a:outerShdw blurRad="38100" dist="38100" dir="2700000" algn="tl">
                    <a:srgbClr val="000000">
                      <a:alpha val="43137"/>
                    </a:srgbClr>
                  </a:outerShdw>
                </a:effectLst>
                <a:cs typeface="+mj-cs"/>
              </a:rPr>
              <a:t>الكُفْرِ</a:t>
            </a:r>
            <a:endParaRPr lang="ar-EG" sz="4400" b="1" dirty="0" smtClean="0">
              <a:solidFill>
                <a:srgbClr val="002060"/>
              </a:solidFill>
              <a:effectLst>
                <a:outerShdw blurRad="38100" dist="38100" dir="2700000" algn="tl">
                  <a:srgbClr val="000000">
                    <a:alpha val="43137"/>
                  </a:srgbClr>
                </a:outerShdw>
              </a:effectLst>
              <a:cs typeface="+mj-cs"/>
            </a:endParaRPr>
          </a:p>
          <a:p>
            <a:pPr marL="0" indent="0">
              <a:buNone/>
            </a:pPr>
            <a:r>
              <a:rPr lang="ar-SA" sz="4400" b="1" dirty="0" smtClean="0">
                <a:solidFill>
                  <a:srgbClr val="002060"/>
                </a:solidFill>
                <a:effectLst>
                  <a:outerShdw blurRad="38100" dist="38100" dir="2700000" algn="tl">
                    <a:srgbClr val="000000">
                      <a:alpha val="43137"/>
                    </a:srgbClr>
                  </a:outerShdw>
                </a:effectLst>
                <a:cs typeface="+mj-cs"/>
              </a:rPr>
              <a:t> </a:t>
            </a:r>
            <a:r>
              <a:rPr lang="ar-SA" sz="4400" b="1" dirty="0">
                <a:solidFill>
                  <a:srgbClr val="002060"/>
                </a:solidFill>
                <a:effectLst>
                  <a:outerShdw blurRad="38100" dist="38100" dir="2700000" algn="tl">
                    <a:srgbClr val="000000">
                      <a:alpha val="43137"/>
                    </a:srgbClr>
                  </a:outerShdw>
                </a:effectLst>
                <a:cs typeface="+mj-cs"/>
              </a:rPr>
              <a:t>إِنَّهُمْ لَن يَضُرُّوا اللَّهَ شَيْئًا يُرِيدُ اللَّهُ </a:t>
            </a:r>
            <a:r>
              <a:rPr lang="ar-SA" sz="4400" b="1" dirty="0" smtClean="0">
                <a:solidFill>
                  <a:srgbClr val="002060"/>
                </a:solidFill>
                <a:effectLst>
                  <a:outerShdw blurRad="38100" dist="38100" dir="2700000" algn="tl">
                    <a:srgbClr val="000000">
                      <a:alpha val="43137"/>
                    </a:srgbClr>
                  </a:outerShdw>
                </a:effectLst>
                <a:cs typeface="+mj-cs"/>
              </a:rPr>
              <a:t>أَلاَّ </a:t>
            </a:r>
            <a:r>
              <a:rPr lang="ar-SA" sz="4400" b="1" dirty="0">
                <a:solidFill>
                  <a:srgbClr val="002060"/>
                </a:solidFill>
                <a:effectLst>
                  <a:outerShdw blurRad="38100" dist="38100" dir="2700000" algn="tl">
                    <a:srgbClr val="000000">
                      <a:alpha val="43137"/>
                    </a:srgbClr>
                  </a:outerShdw>
                </a:effectLst>
                <a:cs typeface="+mj-cs"/>
              </a:rPr>
              <a:t>يَجْعَلَ لَهُمْ حَظًّا فِي </a:t>
            </a:r>
            <a:r>
              <a:rPr lang="ar-SA" sz="4400" b="1" dirty="0" smtClean="0">
                <a:solidFill>
                  <a:srgbClr val="002060"/>
                </a:solidFill>
                <a:effectLst>
                  <a:outerShdw blurRad="38100" dist="38100" dir="2700000" algn="tl">
                    <a:srgbClr val="000000">
                      <a:alpha val="43137"/>
                    </a:srgbClr>
                  </a:outerShdw>
                </a:effectLst>
                <a:cs typeface="+mj-cs"/>
              </a:rPr>
              <a:t>الآخِرَةِ </a:t>
            </a:r>
            <a:r>
              <a:rPr lang="ar-SA" sz="4400" b="1" dirty="0">
                <a:solidFill>
                  <a:srgbClr val="002060"/>
                </a:solidFill>
                <a:effectLst>
                  <a:outerShdw blurRad="38100" dist="38100" dir="2700000" algn="tl">
                    <a:srgbClr val="000000">
                      <a:alpha val="43137"/>
                    </a:srgbClr>
                  </a:outerShdw>
                </a:effectLst>
                <a:cs typeface="+mj-cs"/>
              </a:rPr>
              <a:t>وَلَهُمْ عَذَابٌ عَظِيمٌ} </a:t>
            </a:r>
            <a:r>
              <a:rPr lang="ar-SA" sz="4400" dirty="0">
                <a:solidFill>
                  <a:srgbClr val="002060"/>
                </a:solidFill>
                <a:effectLst>
                  <a:outerShdw blurRad="38100" dist="38100" dir="2700000" algn="tl">
                    <a:srgbClr val="000000">
                      <a:alpha val="43137"/>
                    </a:srgbClr>
                  </a:outerShdw>
                </a:effectLst>
                <a:cs typeface="+mj-cs"/>
              </a:rPr>
              <a:t>[آل عمران: </a:t>
            </a:r>
            <a:r>
              <a:rPr lang="ar-SA" sz="4400" dirty="0" smtClean="0">
                <a:solidFill>
                  <a:srgbClr val="002060"/>
                </a:solidFill>
                <a:effectLst>
                  <a:outerShdw blurRad="38100" dist="38100" dir="2700000" algn="tl">
                    <a:srgbClr val="000000">
                      <a:alpha val="43137"/>
                    </a:srgbClr>
                  </a:outerShdw>
                </a:effectLst>
                <a:cs typeface="+mj-cs"/>
              </a:rPr>
              <a:t>176</a:t>
            </a:r>
            <a:r>
              <a:rPr lang="en-US" sz="4400" dirty="0" smtClean="0">
                <a:solidFill>
                  <a:srgbClr val="002060"/>
                </a:solidFill>
                <a:effectLst>
                  <a:outerShdw blurRad="38100" dist="38100" dir="2700000" algn="tl">
                    <a:srgbClr val="000000">
                      <a:alpha val="43137"/>
                    </a:srgbClr>
                  </a:outerShdw>
                </a:effectLst>
                <a:cs typeface="+mj-cs"/>
              </a:rPr>
              <a:t>[</a:t>
            </a:r>
            <a:r>
              <a:rPr lang="en-US" sz="4400" b="1" dirty="0">
                <a:solidFill>
                  <a:srgbClr val="002060"/>
                </a:solidFill>
                <a:effectLst>
                  <a:outerShdw blurRad="38100" dist="38100" dir="2700000" algn="tl">
                    <a:srgbClr val="000000">
                      <a:alpha val="43137"/>
                    </a:srgbClr>
                  </a:outerShdw>
                </a:effectLst>
                <a:cs typeface="+mj-cs"/>
              </a:rPr>
              <a:t/>
            </a:r>
            <a:br>
              <a:rPr lang="en-US" sz="4400" b="1" dirty="0">
                <a:solidFill>
                  <a:srgbClr val="002060"/>
                </a:solidFill>
                <a:effectLst>
                  <a:outerShdw blurRad="38100" dist="38100" dir="2700000" algn="tl">
                    <a:srgbClr val="000000">
                      <a:alpha val="43137"/>
                    </a:srgbClr>
                  </a:outerShdw>
                </a:effectLst>
                <a:cs typeface="+mj-cs"/>
              </a:rPr>
            </a:br>
            <a:endParaRPr lang="ar-EG" sz="4400" b="1" dirty="0">
              <a:solidFill>
                <a:srgbClr val="00206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232953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750"/>
                                        <p:tgtEl>
                                          <p:spTgt spid="3">
                                            <p:txEl>
                                              <p:pRg st="2" end="2"/>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arn(inVertical)">
                                      <p:cBhvr>
                                        <p:cTn id="15"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77888" y="811866"/>
            <a:ext cx="6527800" cy="5629275"/>
          </a:xfrm>
        </p:spPr>
        <p:txBody>
          <a:bodyPr>
            <a:normAutofit/>
          </a:bodyPr>
          <a:lstStyle/>
          <a:p>
            <a:pPr marL="0" indent="0">
              <a:buNone/>
            </a:pPr>
            <a:r>
              <a:rPr lang="ar-SA" sz="3600" b="1" u="sng" dirty="0" smtClean="0">
                <a:solidFill>
                  <a:srgbClr val="C00000"/>
                </a:solidFill>
                <a:effectLst>
                  <a:outerShdw blurRad="38100" dist="38100" dir="2700000" algn="tl">
                    <a:srgbClr val="000000">
                      <a:alpha val="43137"/>
                    </a:srgbClr>
                  </a:outerShdw>
                </a:effectLst>
              </a:rPr>
              <a:t>والتقوى </a:t>
            </a:r>
            <a:r>
              <a:rPr lang="ar-SA" sz="3600" b="1" u="sng" dirty="0">
                <a:solidFill>
                  <a:srgbClr val="C00000"/>
                </a:solidFill>
                <a:effectLst>
                  <a:outerShdw blurRad="38100" dist="38100" dir="2700000" algn="tl">
                    <a:srgbClr val="000000">
                      <a:alpha val="43137"/>
                    </a:srgbClr>
                  </a:outerShdw>
                </a:effectLst>
              </a:rPr>
              <a:t>خير زاد</a:t>
            </a:r>
            <a:r>
              <a:rPr lang="en-US" sz="3600" b="1" u="sng" dirty="0" smtClean="0">
                <a:solidFill>
                  <a:srgbClr val="C00000"/>
                </a:solidFill>
                <a:effectLst>
                  <a:outerShdw blurRad="38100" dist="38100" dir="2700000" algn="tl">
                    <a:srgbClr val="000000">
                      <a:alpha val="43137"/>
                    </a:srgbClr>
                  </a:outerShdw>
                </a:effectLst>
              </a:rPr>
              <a:t>..</a:t>
            </a:r>
            <a:endParaRPr lang="ar-EG" sz="3600" b="1" u="sng" dirty="0" smtClean="0">
              <a:solidFill>
                <a:srgbClr val="C00000"/>
              </a:solidFill>
              <a:effectLst>
                <a:outerShdw blurRad="38100" dist="38100" dir="2700000" algn="tl">
                  <a:srgbClr val="000000">
                    <a:alpha val="43137"/>
                  </a:srgbClr>
                </a:outerShdw>
              </a:effectLst>
            </a:endParaRPr>
          </a:p>
          <a:p>
            <a:pPr marL="0" indent="0">
              <a:buNone/>
            </a:pPr>
            <a:r>
              <a:rPr lang="en-US" sz="1000" b="1" dirty="0" smtClean="0">
                <a:effectLst>
                  <a:outerShdw blurRad="38100" dist="38100" dir="2700000" algn="tl">
                    <a:srgbClr val="000000">
                      <a:alpha val="43137"/>
                    </a:srgbClr>
                  </a:outerShdw>
                </a:effectLst>
              </a:rPr>
              <a:t/>
            </a:r>
            <a:br>
              <a:rPr lang="en-US" sz="1000" b="1" dirty="0" smtClean="0">
                <a:effectLst>
                  <a:outerShdw blurRad="38100" dist="38100" dir="2700000" algn="tl">
                    <a:srgbClr val="000000">
                      <a:alpha val="43137"/>
                    </a:srgbClr>
                  </a:outerShdw>
                </a:effectLst>
              </a:rPr>
            </a:br>
            <a:r>
              <a:rPr lang="ar-SA" sz="3600" b="1" dirty="0" smtClean="0">
                <a:solidFill>
                  <a:srgbClr val="002060"/>
                </a:solidFill>
                <a:effectLst>
                  <a:outerShdw blurRad="38100" dist="38100" dir="2700000" algn="tl">
                    <a:srgbClr val="000000">
                      <a:alpha val="43137"/>
                    </a:srgbClr>
                  </a:outerShdw>
                </a:effectLst>
              </a:rPr>
              <a:t>خير </a:t>
            </a:r>
            <a:r>
              <a:rPr lang="ar-SA" sz="3600" b="1" dirty="0">
                <a:solidFill>
                  <a:srgbClr val="002060"/>
                </a:solidFill>
                <a:effectLst>
                  <a:outerShdw blurRad="38100" dist="38100" dir="2700000" algn="tl">
                    <a:srgbClr val="000000">
                      <a:alpha val="43137"/>
                    </a:srgbClr>
                  </a:outerShdw>
                </a:effectLst>
              </a:rPr>
              <a:t>ما يتزود به العباد في هذه الدار </a:t>
            </a:r>
            <a:r>
              <a:rPr lang="ar-SA" sz="3600" b="1" dirty="0" smtClean="0">
                <a:solidFill>
                  <a:srgbClr val="002060"/>
                </a:solidFill>
                <a:effectLst>
                  <a:outerShdw blurRad="38100" dist="38100" dir="2700000" algn="tl">
                    <a:srgbClr val="000000">
                      <a:alpha val="43137"/>
                    </a:srgbClr>
                  </a:outerShdw>
                </a:effectLst>
              </a:rPr>
              <a:t>الدنيا </a:t>
            </a:r>
            <a:r>
              <a:rPr lang="ar-SA" sz="3600" b="1" dirty="0">
                <a:solidFill>
                  <a:srgbClr val="002060"/>
                </a:solidFill>
                <a:effectLst>
                  <a:outerShdw blurRad="38100" dist="38100" dir="2700000" algn="tl">
                    <a:srgbClr val="000000">
                      <a:alpha val="43137"/>
                    </a:srgbClr>
                  </a:outerShdw>
                </a:effectLst>
              </a:rPr>
              <a:t>ليوم معادهم هو تقوى الله عز وجل</a:t>
            </a:r>
            <a:r>
              <a:rPr lang="en-US" sz="3600" b="1" dirty="0">
                <a:solidFill>
                  <a:srgbClr val="002060"/>
                </a:solidFill>
                <a:effectLst>
                  <a:outerShdw blurRad="38100" dist="38100" dir="2700000" algn="tl">
                    <a:srgbClr val="000000">
                      <a:alpha val="43137"/>
                    </a:srgbClr>
                  </a:outerShdw>
                </a:effectLst>
              </a:rPr>
              <a:t> ..</a:t>
            </a:r>
            <a:br>
              <a:rPr lang="en-US" sz="3600" b="1" dirty="0">
                <a:solidFill>
                  <a:srgbClr val="002060"/>
                </a:solidFill>
                <a:effectLst>
                  <a:outerShdw blurRad="38100" dist="38100" dir="2700000" algn="tl">
                    <a:srgbClr val="000000">
                      <a:alpha val="43137"/>
                    </a:srgbClr>
                  </a:outerShdw>
                </a:effectLst>
              </a:rPr>
            </a:br>
            <a:endParaRPr lang="ar-EG" sz="900" b="1" dirty="0" smtClean="0">
              <a:solidFill>
                <a:srgbClr val="002060"/>
              </a:solidFill>
              <a:effectLst>
                <a:outerShdw blurRad="38100" dist="38100" dir="2700000" algn="tl">
                  <a:srgbClr val="000000">
                    <a:alpha val="43137"/>
                  </a:srgbClr>
                </a:outerShdw>
              </a:effectLst>
            </a:endParaRPr>
          </a:p>
          <a:p>
            <a:pPr marL="0" indent="0">
              <a:buNone/>
            </a:pPr>
            <a:r>
              <a:rPr lang="en-US" sz="3600" b="1" u="sng" dirty="0">
                <a:solidFill>
                  <a:srgbClr val="FF0000"/>
                </a:solidFill>
                <a:effectLst>
                  <a:outerShdw blurRad="38100" dist="38100" dir="2700000" algn="tl">
                    <a:srgbClr val="000000">
                      <a:alpha val="43137"/>
                    </a:srgbClr>
                  </a:outerShdw>
                </a:effectLst>
              </a:rPr>
              <a:t> </a:t>
            </a:r>
            <a:r>
              <a:rPr lang="ar-SA" sz="3600" b="1" u="sng" dirty="0" smtClean="0">
                <a:solidFill>
                  <a:srgbClr val="FF0000"/>
                </a:solidFill>
                <a:effectLst>
                  <a:outerShdw blurRad="38100" dist="38100" dir="2700000" algn="tl">
                    <a:srgbClr val="000000">
                      <a:alpha val="43137"/>
                    </a:srgbClr>
                  </a:outerShdw>
                </a:effectLst>
              </a:rPr>
              <a:t>كما </a:t>
            </a:r>
            <a:r>
              <a:rPr lang="ar-SA" sz="3600" b="1" u="sng" dirty="0">
                <a:solidFill>
                  <a:srgbClr val="FF0000"/>
                </a:solidFill>
                <a:effectLst>
                  <a:outerShdw blurRad="38100" dist="38100" dir="2700000" algn="tl">
                    <a:srgbClr val="000000">
                      <a:alpha val="43137"/>
                    </a:srgbClr>
                  </a:outerShdw>
                </a:effectLst>
              </a:rPr>
              <a:t>قال تعالى</a:t>
            </a:r>
            <a:r>
              <a:rPr lang="ar-SA" sz="3600" b="1" u="sng" dirty="0" smtClean="0">
                <a:solidFill>
                  <a:srgbClr val="FF0000"/>
                </a:solidFill>
                <a:effectLst>
                  <a:outerShdw blurRad="38100" dist="38100" dir="2700000" algn="tl">
                    <a:srgbClr val="000000">
                      <a:alpha val="43137"/>
                    </a:srgbClr>
                  </a:outerShdw>
                </a:effectLst>
              </a:rPr>
              <a:t>:</a:t>
            </a:r>
            <a:endParaRPr lang="en-US" sz="3600" b="1" u="sng" dirty="0" smtClean="0">
              <a:solidFill>
                <a:srgbClr val="FF000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(وَتَزَوَّدُوا فَإِنَّ خَيْرَ الزَّادِ التَّقْوَى</a:t>
            </a:r>
            <a:r>
              <a:rPr lang="ar-SA" sz="3600" b="1" dirty="0" smtClean="0">
                <a:solidFill>
                  <a:srgbClr val="002060"/>
                </a:solidFill>
                <a:effectLst>
                  <a:outerShdw blurRad="38100" dist="38100" dir="2700000" algn="tl">
                    <a:srgbClr val="000000">
                      <a:alpha val="43137"/>
                    </a:srgbClr>
                  </a:outerShdw>
                </a:effectLst>
              </a:rPr>
              <a:t>)</a:t>
            </a: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 </a:t>
            </a:r>
            <a:r>
              <a:rPr lang="ar-SA" sz="2400" b="1" dirty="0" smtClean="0">
                <a:solidFill>
                  <a:srgbClr val="002060"/>
                </a:solidFill>
                <a:effectLst>
                  <a:outerShdw blurRad="38100" dist="38100" dir="2700000" algn="tl">
                    <a:srgbClr val="000000">
                      <a:alpha val="43137"/>
                    </a:srgbClr>
                  </a:outerShdw>
                </a:effectLst>
              </a:rPr>
              <a:t>(</a:t>
            </a:r>
            <a:r>
              <a:rPr lang="ar-SA" sz="2400" b="1" dirty="0">
                <a:solidFill>
                  <a:srgbClr val="002060"/>
                </a:solidFill>
                <a:effectLst>
                  <a:outerShdw blurRad="38100" dist="38100" dir="2700000" algn="tl">
                    <a:srgbClr val="000000">
                      <a:alpha val="43137"/>
                    </a:srgbClr>
                  </a:outerShdw>
                </a:effectLst>
              </a:rPr>
              <a:t>البقرة: من </a:t>
            </a:r>
            <a:r>
              <a:rPr lang="ar-SA" sz="2400" b="1" dirty="0" smtClean="0">
                <a:solidFill>
                  <a:srgbClr val="002060"/>
                </a:solidFill>
                <a:effectLst>
                  <a:outerShdw blurRad="38100" dist="38100" dir="2700000" algn="tl">
                    <a:srgbClr val="000000">
                      <a:alpha val="43137"/>
                    </a:srgbClr>
                  </a:outerShdw>
                </a:effectLst>
              </a:rPr>
              <a:t>الآية197</a:t>
            </a:r>
            <a:r>
              <a:rPr lang="en-US" sz="2400" b="1" dirty="0" smtClean="0">
                <a:solidFill>
                  <a:srgbClr val="002060"/>
                </a:solidFill>
                <a:effectLst>
                  <a:outerShdw blurRad="38100" dist="38100" dir="2700000" algn="tl">
                    <a:srgbClr val="000000">
                      <a:alpha val="43137"/>
                    </a:srgbClr>
                  </a:outerShdw>
                </a:effectLst>
              </a:rPr>
              <a:t>(</a:t>
            </a:r>
            <a:endParaRPr lang="ar-EG" sz="2400" b="1" dirty="0" smtClean="0">
              <a:solidFill>
                <a:srgbClr val="002060"/>
              </a:solidFill>
              <a:effectLst>
                <a:outerShdw blurRad="38100" dist="38100" dir="2700000" algn="tl">
                  <a:srgbClr val="000000">
                    <a:alpha val="43137"/>
                  </a:srgbClr>
                </a:outerShdw>
              </a:effectLst>
            </a:endParaRPr>
          </a:p>
          <a:p>
            <a:pPr marL="0" indent="0">
              <a:buNone/>
            </a:pPr>
            <a:r>
              <a:rPr lang="en-US" sz="1000" b="1" dirty="0">
                <a:solidFill>
                  <a:srgbClr val="002060"/>
                </a:solidFill>
                <a:effectLst>
                  <a:outerShdw blurRad="38100" dist="38100" dir="2700000" algn="tl">
                    <a:srgbClr val="000000">
                      <a:alpha val="43137"/>
                    </a:srgbClr>
                  </a:outerShdw>
                </a:effectLst>
              </a:rPr>
              <a:t/>
            </a:r>
            <a:br>
              <a:rPr lang="en-US" sz="1000" b="1" dirty="0">
                <a:solidFill>
                  <a:srgbClr val="002060"/>
                </a:solidFill>
                <a:effectLst>
                  <a:outerShdw blurRad="38100" dist="38100" dir="2700000" algn="tl">
                    <a:srgbClr val="000000">
                      <a:alpha val="43137"/>
                    </a:srgbClr>
                  </a:outerShdw>
                </a:effectLst>
              </a:rPr>
            </a:br>
            <a:r>
              <a:rPr lang="ar-SA" sz="3600" b="1" dirty="0">
                <a:solidFill>
                  <a:srgbClr val="0070C0"/>
                </a:solidFill>
                <a:effectLst>
                  <a:outerShdw blurRad="38100" dist="38100" dir="2700000" algn="tl">
                    <a:srgbClr val="000000">
                      <a:alpha val="43137"/>
                    </a:srgbClr>
                  </a:outerShdw>
                </a:effectLst>
              </a:rPr>
              <a:t>إنه الزاد الذي لا غنى للعبد عنه ليقدم على ربه آمنا وإلا ندم يوم لا ينفع الندم.. وخاب يوم ان يلقاه </a:t>
            </a:r>
            <a:r>
              <a:rPr lang="ar-SA" sz="3600" b="1" dirty="0" smtClean="0">
                <a:solidFill>
                  <a:srgbClr val="0070C0"/>
                </a:solidFill>
                <a:effectLst>
                  <a:outerShdw blurRad="38100" dist="38100" dir="2700000" algn="tl">
                    <a:srgbClr val="000000">
                      <a:alpha val="43137"/>
                    </a:srgbClr>
                  </a:outerShdw>
                </a:effectLst>
              </a:rPr>
              <a:t>سبحانه</a:t>
            </a:r>
            <a:r>
              <a:rPr lang="ar-EG" sz="3600" b="1" dirty="0" smtClean="0">
                <a:solidFill>
                  <a:srgbClr val="0070C0"/>
                </a:solidFill>
                <a:effectLst>
                  <a:outerShdw blurRad="38100" dist="38100" dir="2700000" algn="tl">
                    <a:srgbClr val="000000">
                      <a:alpha val="43137"/>
                    </a:srgbClr>
                  </a:outerShdw>
                </a:effectLst>
              </a:rPr>
              <a:t>..</a:t>
            </a:r>
            <a:endParaRPr lang="ar-EG" sz="36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610083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down)">
                                      <p:cBhvr>
                                        <p:cTn id="2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36650" y="1063624"/>
            <a:ext cx="7886700" cy="5680075"/>
          </a:xfrm>
        </p:spPr>
        <p:txBody>
          <a:bodyPr>
            <a:noAutofit/>
          </a:bodyPr>
          <a:lstStyle/>
          <a:p>
            <a:pPr marL="0" indent="0">
              <a:buNone/>
            </a:pPr>
            <a:r>
              <a:rPr lang="ar-SA" sz="4800" b="1" u="sng" dirty="0" smtClean="0">
                <a:solidFill>
                  <a:srgbClr val="C00000"/>
                </a:solidFill>
                <a:effectLst>
                  <a:outerShdw blurRad="38100" dist="38100" dir="2700000" algn="tl">
                    <a:srgbClr val="000000">
                      <a:alpha val="43137"/>
                    </a:srgbClr>
                  </a:outerShdw>
                </a:effectLst>
              </a:rPr>
              <a:t>والتقوى</a:t>
            </a:r>
            <a:r>
              <a:rPr lang="en-US" sz="4800" b="1" u="sng" dirty="0" smtClean="0">
                <a:solidFill>
                  <a:srgbClr val="C00000"/>
                </a:solidFill>
                <a:effectLst>
                  <a:outerShdw blurRad="38100" dist="38100" dir="2700000" algn="tl">
                    <a:srgbClr val="000000">
                      <a:alpha val="43137"/>
                    </a:srgbClr>
                  </a:outerShdw>
                </a:effectLst>
              </a:rPr>
              <a:t>:</a:t>
            </a:r>
            <a:r>
              <a:rPr lang="en-US" sz="4800" b="1" dirty="0">
                <a:effectLst>
                  <a:outerShdw blurRad="38100" dist="38100" dir="2700000" algn="tl">
                    <a:srgbClr val="000000">
                      <a:alpha val="43137"/>
                    </a:srgbClr>
                  </a:outerShdw>
                </a:effectLst>
              </a:rPr>
              <a:t/>
            </a:r>
            <a:br>
              <a:rPr lang="en-US" sz="4800" b="1" dirty="0">
                <a:effectLst>
                  <a:outerShdw blurRad="38100" dist="38100" dir="2700000" algn="tl">
                    <a:srgbClr val="000000">
                      <a:alpha val="43137"/>
                    </a:srgbClr>
                  </a:outerShdw>
                </a:effectLst>
              </a:rPr>
            </a:br>
            <a:r>
              <a:rPr lang="ar-SA" sz="4800" b="1" dirty="0">
                <a:solidFill>
                  <a:srgbClr val="002060"/>
                </a:solidFill>
                <a:effectLst>
                  <a:outerShdw blurRad="38100" dist="38100" dir="2700000" algn="tl">
                    <a:srgbClr val="000000">
                      <a:alpha val="43137"/>
                    </a:srgbClr>
                  </a:outerShdw>
                </a:effectLst>
              </a:rPr>
              <a:t>وهو: أن تَجعل بينك وبَين عَذاب الله </a:t>
            </a:r>
            <a:r>
              <a:rPr lang="ar-SA" sz="4800" b="1" dirty="0" smtClean="0">
                <a:solidFill>
                  <a:srgbClr val="002060"/>
                </a:solidFill>
                <a:effectLst>
                  <a:outerShdw blurRad="38100" dist="38100" dir="2700000" algn="tl">
                    <a:srgbClr val="000000">
                      <a:alpha val="43137"/>
                    </a:srgbClr>
                  </a:outerShdw>
                </a:effectLst>
              </a:rPr>
              <a:t>وِقاية،</a:t>
            </a:r>
            <a:r>
              <a:rPr lang="ar-EG" sz="4800" b="1" dirty="0">
                <a:solidFill>
                  <a:srgbClr val="002060"/>
                </a:solidFill>
                <a:effectLst>
                  <a:outerShdw blurRad="38100" dist="38100" dir="2700000" algn="tl">
                    <a:srgbClr val="000000">
                      <a:alpha val="43137"/>
                    </a:srgbClr>
                  </a:outerShdw>
                </a:effectLst>
              </a:rPr>
              <a:t> </a:t>
            </a:r>
            <a:r>
              <a:rPr lang="ar-SA" sz="4800" b="1" dirty="0" smtClean="0">
                <a:solidFill>
                  <a:srgbClr val="002060"/>
                </a:solidFill>
                <a:effectLst>
                  <a:outerShdw blurRad="38100" dist="38100" dir="2700000" algn="tl">
                    <a:srgbClr val="000000">
                      <a:alpha val="43137"/>
                    </a:srgbClr>
                  </a:outerShdw>
                </a:effectLst>
              </a:rPr>
              <a:t>بِفعل </a:t>
            </a:r>
            <a:r>
              <a:rPr lang="ar-SA" sz="4800" b="1" dirty="0">
                <a:solidFill>
                  <a:srgbClr val="002060"/>
                </a:solidFill>
                <a:effectLst>
                  <a:outerShdw blurRad="38100" dist="38100" dir="2700000" algn="tl">
                    <a:srgbClr val="000000">
                      <a:alpha val="43137"/>
                    </a:srgbClr>
                  </a:outerShdw>
                </a:effectLst>
              </a:rPr>
              <a:t>المأمُور واجتناب </a:t>
            </a:r>
            <a:r>
              <a:rPr lang="ar-SA" sz="4800" b="1" dirty="0" smtClean="0">
                <a:solidFill>
                  <a:srgbClr val="002060"/>
                </a:solidFill>
                <a:effectLst>
                  <a:outerShdw blurRad="38100" dist="38100" dir="2700000" algn="tl">
                    <a:srgbClr val="000000">
                      <a:alpha val="43137"/>
                    </a:srgbClr>
                  </a:outerShdw>
                </a:effectLst>
              </a:rPr>
              <a:t>المحظور</a:t>
            </a:r>
            <a:r>
              <a:rPr lang="ar-EG" sz="4800" b="1" dirty="0" smtClean="0">
                <a:solidFill>
                  <a:srgbClr val="002060"/>
                </a:solidFill>
                <a:effectLst>
                  <a:outerShdw blurRad="38100" dist="38100" dir="2700000" algn="tl">
                    <a:srgbClr val="000000">
                      <a:alpha val="43137"/>
                    </a:srgbClr>
                  </a:outerShdw>
                </a:effectLst>
              </a:rPr>
              <a:t>..</a:t>
            </a:r>
            <a:r>
              <a:rPr lang="ar-SA" sz="4800" b="1" dirty="0">
                <a:effectLst>
                  <a:outerShdw blurRad="38100" dist="38100" dir="2700000" algn="tl">
                    <a:srgbClr val="000000">
                      <a:alpha val="43137"/>
                    </a:srgbClr>
                  </a:outerShdw>
                </a:effectLst>
              </a:rPr>
              <a:t> </a:t>
            </a:r>
            <a:r>
              <a:rPr lang="en-US" sz="4800" b="1" dirty="0">
                <a:effectLst>
                  <a:outerShdw blurRad="38100" dist="38100" dir="2700000" algn="tl">
                    <a:srgbClr val="000000">
                      <a:alpha val="43137"/>
                    </a:srgbClr>
                  </a:outerShdw>
                </a:effectLst>
              </a:rPr>
              <a:t/>
            </a:r>
            <a:br>
              <a:rPr lang="en-US" sz="4800" b="1" dirty="0">
                <a:effectLst>
                  <a:outerShdw blurRad="38100" dist="38100" dir="2700000" algn="tl">
                    <a:srgbClr val="000000">
                      <a:alpha val="43137"/>
                    </a:srgbClr>
                  </a:outerShdw>
                </a:effectLst>
              </a:rPr>
            </a:br>
            <a:endParaRPr lang="ar-EG" sz="800" b="1" dirty="0" smtClean="0">
              <a:effectLst>
                <a:outerShdw blurRad="38100" dist="38100" dir="2700000" algn="tl">
                  <a:srgbClr val="000000">
                    <a:alpha val="43137"/>
                  </a:srgbClr>
                </a:outerShdw>
              </a:effectLst>
            </a:endParaRPr>
          </a:p>
          <a:p>
            <a:pPr marL="0" indent="0">
              <a:buNone/>
            </a:pPr>
            <a:r>
              <a:rPr lang="en-US" sz="1200" b="1" dirty="0">
                <a:effectLst>
                  <a:outerShdw blurRad="38100" dist="38100" dir="2700000" algn="tl">
                    <a:srgbClr val="000000">
                      <a:alpha val="43137"/>
                    </a:srgbClr>
                  </a:outerShdw>
                </a:effectLst>
              </a:rPr>
              <a:t/>
            </a:r>
            <a:br>
              <a:rPr lang="en-US" sz="1200" b="1" dirty="0">
                <a:effectLst>
                  <a:outerShdw blurRad="38100" dist="38100" dir="2700000" algn="tl">
                    <a:srgbClr val="000000">
                      <a:alpha val="43137"/>
                    </a:srgbClr>
                  </a:outerShdw>
                </a:effectLst>
              </a:rPr>
            </a:br>
            <a:r>
              <a:rPr lang="en-US" sz="4800" b="1" dirty="0">
                <a:solidFill>
                  <a:srgbClr val="0070C0"/>
                </a:solidFill>
                <a:effectLst>
                  <a:outerShdw blurRad="38100" dist="38100" dir="2700000" algn="tl">
                    <a:srgbClr val="000000">
                      <a:alpha val="43137"/>
                    </a:srgbClr>
                  </a:outerShdw>
                </a:effectLst>
              </a:rPr>
              <a:t> </a:t>
            </a:r>
            <a:r>
              <a:rPr lang="ar-SA" sz="4800" b="1" dirty="0">
                <a:solidFill>
                  <a:srgbClr val="0070C0"/>
                </a:solidFill>
                <a:effectLst>
                  <a:outerShdw blurRad="38100" dist="38100" dir="2700000" algn="tl">
                    <a:srgbClr val="000000">
                      <a:alpha val="43137"/>
                    </a:srgbClr>
                  </a:outerShdw>
                </a:effectLst>
              </a:rPr>
              <a:t>والتقوى من أعظم الأسباب التي تقود المؤمنَ إلى حُسن الخاتمة</a:t>
            </a:r>
            <a:endParaRPr lang="ar-EG" sz="48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002521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7000" y="1181101"/>
            <a:ext cx="7747000" cy="6235700"/>
          </a:xfrm>
        </p:spPr>
        <p:txBody>
          <a:bodyPr>
            <a:normAutofit/>
          </a:bodyPr>
          <a:lstStyle/>
          <a:p>
            <a:pPr marL="0" indent="0">
              <a:buNone/>
            </a:pPr>
            <a:r>
              <a:rPr lang="en-US" sz="4400" b="1" u="sng" dirty="0">
                <a:solidFill>
                  <a:srgbClr val="FF0000"/>
                </a:solidFill>
                <a:effectLst>
                  <a:outerShdw blurRad="38100" dist="38100" dir="2700000" algn="tl">
                    <a:srgbClr val="000000">
                      <a:alpha val="43137"/>
                    </a:srgbClr>
                  </a:outerShdw>
                </a:effectLst>
              </a:rPr>
              <a:t> </a:t>
            </a:r>
            <a:r>
              <a:rPr lang="ar-SA" sz="4400" b="1" u="sng" dirty="0">
                <a:solidFill>
                  <a:srgbClr val="FF0000"/>
                </a:solidFill>
                <a:effectLst>
                  <a:outerShdw blurRad="38100" dist="38100" dir="2700000" algn="tl">
                    <a:srgbClr val="000000">
                      <a:alpha val="43137"/>
                    </a:srgbClr>
                  </a:outerShdw>
                </a:effectLst>
              </a:rPr>
              <a:t>فالتَّقوى </a:t>
            </a:r>
            <a:r>
              <a:rPr lang="ar-SA" sz="4400" b="1" u="sng" dirty="0" smtClean="0">
                <a:solidFill>
                  <a:srgbClr val="FF0000"/>
                </a:solidFill>
                <a:effectLst>
                  <a:outerShdw blurRad="38100" dist="38100" dir="2700000" algn="tl">
                    <a:srgbClr val="000000">
                      <a:alpha val="43137"/>
                    </a:srgbClr>
                  </a:outerShdw>
                </a:effectLst>
              </a:rPr>
              <a:t>سببٌ </a:t>
            </a:r>
            <a:r>
              <a:rPr lang="ar-SA" sz="4400" b="1" u="sng" dirty="0">
                <a:solidFill>
                  <a:srgbClr val="FF0000"/>
                </a:solidFill>
                <a:effectLst>
                  <a:outerShdw blurRad="38100" dist="38100" dir="2700000" algn="tl">
                    <a:srgbClr val="000000">
                      <a:alpha val="43137"/>
                    </a:srgbClr>
                  </a:outerShdw>
                </a:effectLst>
              </a:rPr>
              <a:t>لتكفير </a:t>
            </a:r>
            <a:r>
              <a:rPr lang="ar-SA" sz="4400" b="1" u="sng" dirty="0" smtClean="0">
                <a:solidFill>
                  <a:srgbClr val="FF0000"/>
                </a:solidFill>
                <a:effectLst>
                  <a:outerShdw blurRad="38100" dist="38100" dir="2700000" algn="tl">
                    <a:srgbClr val="000000">
                      <a:alpha val="43137"/>
                    </a:srgbClr>
                  </a:outerShdw>
                </a:effectLst>
              </a:rPr>
              <a:t>السيِّئات</a:t>
            </a:r>
            <a:r>
              <a:rPr lang="ar-EG" sz="4400" b="1" u="sng" dirty="0" smtClean="0">
                <a:solidFill>
                  <a:srgbClr val="FF0000"/>
                </a:solidFill>
                <a:effectLst>
                  <a:outerShdw blurRad="38100" dist="38100" dir="2700000" algn="tl">
                    <a:srgbClr val="000000">
                      <a:alpha val="43137"/>
                    </a:srgbClr>
                  </a:outerShdw>
                </a:effectLst>
              </a:rPr>
              <a:t> ,</a:t>
            </a:r>
          </a:p>
          <a:p>
            <a:pPr marL="0" indent="0">
              <a:buNone/>
            </a:pPr>
            <a:r>
              <a:rPr lang="ar-SA" sz="4400" b="1" u="sng" dirty="0" smtClean="0">
                <a:solidFill>
                  <a:srgbClr val="FF0000"/>
                </a:solidFill>
                <a:effectLst>
                  <a:outerShdw blurRad="38100" dist="38100" dir="2700000" algn="tl">
                    <a:srgbClr val="000000">
                      <a:alpha val="43137"/>
                    </a:srgbClr>
                  </a:outerShdw>
                </a:effectLst>
              </a:rPr>
              <a:t>ومَغفرة الذُّنوب</a:t>
            </a:r>
            <a:r>
              <a:rPr lang="ar-EG" sz="4400" b="1" u="sng" dirty="0" smtClean="0">
                <a:solidFill>
                  <a:srgbClr val="FF0000"/>
                </a:solidFill>
                <a:effectLst>
                  <a:outerShdw blurRad="38100" dist="38100" dir="2700000" algn="tl">
                    <a:srgbClr val="000000">
                      <a:alpha val="43137"/>
                    </a:srgbClr>
                  </a:outerShdw>
                </a:effectLst>
              </a:rPr>
              <a:t>:</a:t>
            </a:r>
            <a:r>
              <a:rPr lang="en-US" sz="4400" b="1" dirty="0">
                <a:solidFill>
                  <a:srgbClr val="002060"/>
                </a:solidFill>
                <a:effectLst>
                  <a:outerShdw blurRad="38100" dist="38100" dir="2700000" algn="tl">
                    <a:srgbClr val="000000">
                      <a:alpha val="43137"/>
                    </a:srgbClr>
                  </a:outerShdw>
                </a:effectLst>
              </a:rPr>
              <a:t/>
            </a:r>
            <a:br>
              <a:rPr lang="en-US" sz="4400" b="1" dirty="0">
                <a:solidFill>
                  <a:srgbClr val="002060"/>
                </a:solidFill>
                <a:effectLst>
                  <a:outerShdw blurRad="38100" dist="38100" dir="2700000" algn="tl">
                    <a:srgbClr val="000000">
                      <a:alpha val="43137"/>
                    </a:srgbClr>
                  </a:outerShdw>
                </a:effectLst>
              </a:rPr>
            </a:br>
            <a:endParaRPr lang="ar-EG" sz="1050" b="1" dirty="0" smtClean="0">
              <a:solidFill>
                <a:srgbClr val="002060"/>
              </a:solidFill>
              <a:effectLst>
                <a:outerShdw blurRad="38100" dist="38100" dir="2700000" algn="tl">
                  <a:srgbClr val="000000">
                    <a:alpha val="43137"/>
                  </a:srgbClr>
                </a:outerShdw>
              </a:effectLst>
            </a:endParaRPr>
          </a:p>
          <a:p>
            <a:pPr marL="0" indent="0">
              <a:buNone/>
            </a:pPr>
            <a:r>
              <a:rPr lang="en-US" sz="4400" b="1" dirty="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قال تعالى: </a:t>
            </a:r>
            <a:endParaRPr lang="ar-EG" sz="4400" b="1" dirty="0" smtClean="0">
              <a:solidFill>
                <a:srgbClr val="002060"/>
              </a:solidFill>
              <a:effectLst>
                <a:outerShdw blurRad="38100" dist="38100" dir="2700000" algn="tl">
                  <a:srgbClr val="000000">
                    <a:alpha val="43137"/>
                  </a:srgbClr>
                </a:outerShdw>
              </a:effectLst>
            </a:endParaRPr>
          </a:p>
          <a:p>
            <a:pPr marL="0" indent="0">
              <a:buNone/>
            </a:pP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﴿يَا </a:t>
            </a:r>
            <a:r>
              <a:rPr lang="ar-SA" sz="4400" b="1" dirty="0">
                <a:solidFill>
                  <a:srgbClr val="002060"/>
                </a:solidFill>
                <a:effectLst>
                  <a:outerShdw blurRad="38100" dist="38100" dir="2700000" algn="tl">
                    <a:srgbClr val="000000">
                      <a:alpha val="43137"/>
                    </a:srgbClr>
                  </a:outerShdw>
                </a:effectLst>
              </a:rPr>
              <a:t>أَيُّهَا الَّذِينَ آمَنُوا إِنْ تَتَّقُوا اللَّهَ يَجْعَلْ لَكُمْ </a:t>
            </a:r>
            <a:r>
              <a:rPr lang="ar-SA" sz="4400" b="1" dirty="0" smtClean="0">
                <a:solidFill>
                  <a:srgbClr val="002060"/>
                </a:solidFill>
                <a:effectLst>
                  <a:outerShdw blurRad="38100" dist="38100" dir="2700000" algn="tl">
                    <a:srgbClr val="000000">
                      <a:alpha val="43137"/>
                    </a:srgbClr>
                  </a:outerShdw>
                </a:effectLst>
              </a:rPr>
              <a:t>فُرْقَانًا </a:t>
            </a:r>
            <a:r>
              <a:rPr lang="ar-SA" sz="4400" b="1" dirty="0">
                <a:solidFill>
                  <a:srgbClr val="002060"/>
                </a:solidFill>
                <a:effectLst>
                  <a:outerShdw blurRad="38100" dist="38100" dir="2700000" algn="tl">
                    <a:srgbClr val="000000">
                      <a:alpha val="43137"/>
                    </a:srgbClr>
                  </a:outerShdw>
                </a:effectLst>
              </a:rPr>
              <a:t>وَيُكَفِّرْ عَنْكُمْ سَيِّئَاتِكُمْ وَيَغْفِرْ لَكُمْ وَاللَّهُ ذُو الْفَضْلِ </a:t>
            </a:r>
            <a:r>
              <a:rPr lang="ar-SA" sz="4400" b="1" dirty="0" smtClean="0">
                <a:solidFill>
                  <a:srgbClr val="002060"/>
                </a:solidFill>
                <a:effectLst>
                  <a:outerShdw blurRad="38100" dist="38100" dir="2700000" algn="tl">
                    <a:srgbClr val="000000">
                      <a:alpha val="43137"/>
                    </a:srgbClr>
                  </a:outerShdw>
                </a:effectLst>
              </a:rPr>
              <a:t>الْعَظِيمِ﴾ </a:t>
            </a:r>
            <a:r>
              <a:rPr lang="ar-SA" sz="2400" b="1" dirty="0">
                <a:solidFill>
                  <a:srgbClr val="002060"/>
                </a:solidFill>
                <a:effectLst>
                  <a:outerShdw blurRad="38100" dist="38100" dir="2700000" algn="tl">
                    <a:srgbClr val="000000">
                      <a:alpha val="43137"/>
                    </a:srgbClr>
                  </a:outerShdw>
                </a:effectLst>
              </a:rPr>
              <a:t>[الأنفال: </a:t>
            </a:r>
            <a:r>
              <a:rPr lang="ar-SA" sz="2400" b="1" dirty="0" smtClean="0">
                <a:solidFill>
                  <a:srgbClr val="002060"/>
                </a:solidFill>
                <a:effectLst>
                  <a:outerShdw blurRad="38100" dist="38100" dir="2700000" algn="tl">
                    <a:srgbClr val="000000">
                      <a:alpha val="43137"/>
                    </a:srgbClr>
                  </a:outerShdw>
                </a:effectLst>
              </a:rPr>
              <a:t>29</a:t>
            </a:r>
            <a:r>
              <a:rPr lang="en-US" sz="2400" b="1" dirty="0" smtClean="0">
                <a:solidFill>
                  <a:srgbClr val="002060"/>
                </a:solidFill>
                <a:effectLst>
                  <a:outerShdw blurRad="38100" dist="38100" dir="2700000" algn="tl">
                    <a:srgbClr val="000000">
                      <a:alpha val="43137"/>
                    </a:srgbClr>
                  </a:outerShdw>
                </a:effectLst>
              </a:rPr>
              <a:t>[</a:t>
            </a:r>
            <a:r>
              <a:rPr lang="en-US" sz="2400" b="1" dirty="0">
                <a:solidFill>
                  <a:srgbClr val="002060"/>
                </a:solidFill>
                <a:effectLst>
                  <a:outerShdw blurRad="38100" dist="38100" dir="2700000" algn="tl">
                    <a:srgbClr val="000000">
                      <a:alpha val="43137"/>
                    </a:srgbClr>
                  </a:outerShdw>
                </a:effectLst>
              </a:rPr>
              <a:t/>
            </a:r>
            <a:br>
              <a:rPr lang="en-US" sz="2400" b="1" dirty="0">
                <a:solidFill>
                  <a:srgbClr val="002060"/>
                </a:solidFill>
                <a:effectLst>
                  <a:outerShdw blurRad="38100" dist="38100" dir="2700000" algn="tl">
                    <a:srgbClr val="000000">
                      <a:alpha val="43137"/>
                    </a:srgbClr>
                  </a:outerShdw>
                </a:effectLst>
              </a:rPr>
            </a:br>
            <a:r>
              <a:rPr lang="en-US" sz="2400" b="1" dirty="0">
                <a:solidFill>
                  <a:srgbClr val="002060"/>
                </a:solidFill>
                <a:effectLst>
                  <a:outerShdw blurRad="38100" dist="38100" dir="2700000" algn="tl">
                    <a:srgbClr val="000000">
                      <a:alpha val="43137"/>
                    </a:srgbClr>
                  </a:outerShdw>
                </a:effectLst>
              </a:rPr>
              <a:t> </a:t>
            </a:r>
            <a:endParaRPr lang="ar-EG" sz="2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518675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1000"/>
                                        <p:tgtEl>
                                          <p:spTgt spid="3">
                                            <p:txEl>
                                              <p:pRg st="0" end="0"/>
                                            </p:txEl>
                                          </p:spTgt>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ircle(in)">
                                      <p:cBhvr>
                                        <p:cTn id="10" dur="1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circle(in)">
                                      <p:cBhvr>
                                        <p:cTn id="15" dur="1000"/>
                                        <p:tgtEl>
                                          <p:spTgt spid="3">
                                            <p:txEl>
                                              <p:pRg st="2" end="2"/>
                                            </p:txEl>
                                          </p:spTgt>
                                        </p:tgtEl>
                                      </p:cBhvr>
                                    </p:animEffect>
                                  </p:childTnLst>
                                </p:cTn>
                              </p:par>
                              <p:par>
                                <p:cTn id="16" presetID="6" presetClass="entr" presetSubtype="16"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circle(in)">
                                      <p:cBhvr>
                                        <p:cTn id="18"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1506" y="975471"/>
            <a:ext cx="7886700" cy="5299075"/>
          </a:xfrm>
        </p:spPr>
        <p:txBody>
          <a:bodyPr>
            <a:normAutofit/>
          </a:bodyPr>
          <a:lstStyle/>
          <a:p>
            <a:pPr marL="0" indent="0">
              <a:buNone/>
            </a:pPr>
            <a:r>
              <a:rPr lang="ar-SA" sz="4400" b="1" u="sng" dirty="0">
                <a:solidFill>
                  <a:srgbClr val="FF0000"/>
                </a:solidFill>
                <a:effectLst>
                  <a:outerShdw blurRad="38100" dist="38100" dir="2700000" algn="tl">
                    <a:srgbClr val="000000">
                      <a:alpha val="43137"/>
                    </a:srgbClr>
                  </a:outerShdw>
                </a:effectLst>
              </a:rPr>
              <a:t>والتقوى سبب لتيسير </a:t>
            </a:r>
            <a:r>
              <a:rPr lang="ar-SA" sz="4400" b="1" u="sng" dirty="0" smtClean="0">
                <a:solidFill>
                  <a:srgbClr val="FF0000"/>
                </a:solidFill>
                <a:effectLst>
                  <a:outerShdw blurRad="38100" dist="38100" dir="2700000" algn="tl">
                    <a:srgbClr val="000000">
                      <a:alpha val="43137"/>
                    </a:srgbClr>
                  </a:outerShdw>
                </a:effectLst>
              </a:rPr>
              <a:t>السكرات</a:t>
            </a:r>
            <a:endParaRPr lang="ar-EG" sz="4400" b="1" u="sng" dirty="0" smtClean="0">
              <a:solidFill>
                <a:srgbClr val="FF0000"/>
              </a:solidFill>
              <a:effectLst>
                <a:outerShdw blurRad="38100" dist="38100" dir="2700000" algn="tl">
                  <a:srgbClr val="000000">
                    <a:alpha val="43137"/>
                  </a:srgbClr>
                </a:outerShdw>
              </a:effectLst>
            </a:endParaRPr>
          </a:p>
          <a:p>
            <a:pPr marL="0" indent="0">
              <a:buNone/>
            </a:pPr>
            <a:r>
              <a:rPr lang="ar-SA" sz="4400" b="1" u="sng" dirty="0" smtClean="0">
                <a:solidFill>
                  <a:srgbClr val="FF0000"/>
                </a:solidFill>
                <a:effectLst>
                  <a:outerShdw blurRad="38100" dist="38100" dir="2700000" algn="tl">
                    <a:srgbClr val="000000">
                      <a:alpha val="43137"/>
                    </a:srgbClr>
                  </a:outerShdw>
                </a:effectLst>
              </a:rPr>
              <a:t> </a:t>
            </a:r>
            <a:r>
              <a:rPr lang="ar-SA" sz="4400" b="1" u="sng" dirty="0">
                <a:solidFill>
                  <a:srgbClr val="FF0000"/>
                </a:solidFill>
                <a:effectLst>
                  <a:outerShdw blurRad="38100" dist="38100" dir="2700000" algn="tl">
                    <a:srgbClr val="000000">
                      <a:alpha val="43137"/>
                    </a:srgbClr>
                  </a:outerShdw>
                </a:effectLst>
              </a:rPr>
              <a:t>على العبد المؤمن</a:t>
            </a:r>
            <a:r>
              <a:rPr lang="en-US" sz="4400" b="1" u="sng" dirty="0" smtClean="0">
                <a:solidFill>
                  <a:srgbClr val="FF0000"/>
                </a:solidFill>
                <a:effectLst>
                  <a:outerShdw blurRad="38100" dist="38100" dir="2700000" algn="tl">
                    <a:srgbClr val="000000">
                      <a:alpha val="43137"/>
                    </a:srgbClr>
                  </a:outerShdw>
                </a:effectLst>
              </a:rPr>
              <a:t>:</a:t>
            </a:r>
            <a:endParaRPr lang="ar-EG" sz="4400" b="1" u="sng" dirty="0" smtClean="0">
              <a:solidFill>
                <a:srgbClr val="FF0000"/>
              </a:solidFill>
              <a:effectLst>
                <a:outerShdw blurRad="38100" dist="38100" dir="2700000" algn="tl">
                  <a:srgbClr val="000000">
                    <a:alpha val="43137"/>
                  </a:srgbClr>
                </a:outerShdw>
              </a:effectLst>
            </a:endParaRPr>
          </a:p>
          <a:p>
            <a:pPr marL="0" indent="0">
              <a:buNone/>
            </a:pPr>
            <a:r>
              <a:rPr lang="en-US" sz="1600" b="1" u="sng" dirty="0">
                <a:solidFill>
                  <a:srgbClr val="FF0000"/>
                </a:solidFill>
                <a:effectLst>
                  <a:outerShdw blurRad="38100" dist="38100" dir="2700000" algn="tl">
                    <a:srgbClr val="000000">
                      <a:alpha val="43137"/>
                    </a:srgbClr>
                  </a:outerShdw>
                </a:effectLst>
              </a:rPr>
              <a:t/>
            </a:r>
            <a:br>
              <a:rPr lang="en-US" sz="1600" b="1" u="sng" dirty="0">
                <a:solidFill>
                  <a:srgbClr val="FF0000"/>
                </a:solidFill>
                <a:effectLst>
                  <a:outerShdw blurRad="38100" dist="38100" dir="2700000" algn="tl">
                    <a:srgbClr val="000000">
                      <a:alpha val="43137"/>
                    </a:srgbClr>
                  </a:outerShdw>
                </a:effectLst>
              </a:rPr>
            </a:br>
            <a:r>
              <a:rPr lang="en-US" sz="4400" b="1" dirty="0">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قال تعالى: ﴿ وَمَنْ يَتَّقِ اللَّهَ يَجْعَلْ لَهُ مِنْ أَمْرِهِ يُسْرًا ﴾ </a:t>
            </a:r>
            <a:r>
              <a:rPr lang="ar-SA" b="1" dirty="0">
                <a:solidFill>
                  <a:srgbClr val="002060"/>
                </a:solidFill>
                <a:effectLst>
                  <a:outerShdw blurRad="38100" dist="38100" dir="2700000" algn="tl">
                    <a:srgbClr val="000000">
                      <a:alpha val="43137"/>
                    </a:srgbClr>
                  </a:outerShdw>
                </a:effectLst>
              </a:rPr>
              <a:t>[الطلاق: </a:t>
            </a:r>
            <a:r>
              <a:rPr lang="ar-SA" b="1" dirty="0" smtClean="0">
                <a:solidFill>
                  <a:srgbClr val="002060"/>
                </a:solidFill>
                <a:effectLst>
                  <a:outerShdw blurRad="38100" dist="38100" dir="2700000" algn="tl">
                    <a:srgbClr val="000000">
                      <a:alpha val="43137"/>
                    </a:srgbClr>
                  </a:outerShdw>
                </a:effectLst>
              </a:rPr>
              <a:t>4</a:t>
            </a:r>
            <a:r>
              <a:rPr lang="en-US" b="1" dirty="0" smtClean="0">
                <a:solidFill>
                  <a:srgbClr val="002060"/>
                </a:solidFill>
                <a:effectLst>
                  <a:outerShdw blurRad="38100" dist="38100" dir="2700000" algn="tl">
                    <a:srgbClr val="000000">
                      <a:alpha val="43137"/>
                    </a:srgbClr>
                  </a:outerShdw>
                </a:effectLst>
              </a:rPr>
              <a:t>[</a:t>
            </a:r>
            <a:endParaRPr lang="ar-EG" b="1" dirty="0" smtClean="0">
              <a:solidFill>
                <a:srgbClr val="002060"/>
              </a:solidFill>
              <a:effectLst>
                <a:outerShdw blurRad="38100" dist="38100" dir="2700000" algn="tl">
                  <a:srgbClr val="000000">
                    <a:alpha val="43137"/>
                  </a:srgbClr>
                </a:outerShdw>
              </a:effectLst>
            </a:endParaRPr>
          </a:p>
          <a:p>
            <a:pPr marL="0" indent="0">
              <a:buNone/>
            </a:pPr>
            <a:r>
              <a:rPr lang="en-US" sz="1100" b="1" dirty="0">
                <a:solidFill>
                  <a:srgbClr val="002060"/>
                </a:solidFill>
                <a:effectLst>
                  <a:outerShdw blurRad="38100" dist="38100" dir="2700000" algn="tl">
                    <a:srgbClr val="000000">
                      <a:alpha val="43137"/>
                    </a:srgbClr>
                  </a:outerShdw>
                </a:effectLst>
              </a:rPr>
              <a:t/>
            </a:r>
            <a:br>
              <a:rPr lang="en-US" sz="1100" b="1" dirty="0">
                <a:solidFill>
                  <a:srgbClr val="002060"/>
                </a:solidFill>
                <a:effectLst>
                  <a:outerShdw blurRad="38100" dist="38100" dir="2700000" algn="tl">
                    <a:srgbClr val="000000">
                      <a:alpha val="43137"/>
                    </a:srgbClr>
                  </a:outerShdw>
                </a:effectLst>
              </a:rPr>
            </a:br>
            <a:r>
              <a:rPr lang="ar-SA" sz="4400" b="1" dirty="0">
                <a:solidFill>
                  <a:srgbClr val="002060"/>
                </a:solidFill>
                <a:effectLst>
                  <a:outerShdw blurRad="38100" dist="38100" dir="2700000" algn="tl">
                    <a:srgbClr val="000000">
                      <a:alpha val="43137"/>
                    </a:srgbClr>
                  </a:outerShdw>
                </a:effectLst>
              </a:rPr>
              <a:t>كل أمره يسره الله له.. وأولى بذلك كله أن ييسر له خاتمة حسنة </a:t>
            </a:r>
            <a:r>
              <a:rPr lang="ar-SA" sz="4400" b="1" dirty="0" smtClean="0">
                <a:solidFill>
                  <a:srgbClr val="002060"/>
                </a:solidFill>
                <a:effectLst>
                  <a:outerShdw blurRad="38100" dist="38100" dir="2700000" algn="tl">
                    <a:srgbClr val="000000">
                      <a:alpha val="43137"/>
                    </a:srgbClr>
                  </a:outerShdw>
                </a:effectLst>
              </a:rPr>
              <a:t>يلق</a:t>
            </a:r>
            <a:r>
              <a:rPr lang="ar-EG" sz="4400" b="1" dirty="0" smtClean="0">
                <a:solidFill>
                  <a:srgbClr val="002060"/>
                </a:solidFill>
                <a:effectLst>
                  <a:outerShdw blurRad="38100" dist="38100" dir="2700000" algn="tl">
                    <a:srgbClr val="000000">
                      <a:alpha val="43137"/>
                    </a:srgbClr>
                  </a:outerShdw>
                </a:effectLst>
              </a:rPr>
              <a:t>ى ربه</a:t>
            </a:r>
            <a:r>
              <a:rPr lang="ar-SA" sz="4400" b="1" dirty="0" smtClean="0">
                <a:solidFill>
                  <a:srgbClr val="002060"/>
                </a:solidFill>
                <a:effectLst>
                  <a:outerShdw blurRad="38100" dist="38100" dir="2700000" algn="tl">
                    <a:srgbClr val="000000">
                      <a:alpha val="43137"/>
                    </a:srgbClr>
                  </a:outerShdw>
                </a:effectLst>
              </a:rPr>
              <a:t> عليها</a:t>
            </a:r>
            <a:r>
              <a:rPr lang="en-US" sz="4400" b="1" dirty="0" smtClean="0">
                <a:solidFill>
                  <a:srgbClr val="002060"/>
                </a:solidFill>
                <a:effectLst>
                  <a:outerShdw blurRad="38100" dist="38100" dir="2700000" algn="tl">
                    <a:srgbClr val="000000">
                      <a:alpha val="43137"/>
                    </a:srgbClr>
                  </a:outerShdw>
                </a:effectLst>
              </a:rPr>
              <a:t>..</a:t>
            </a:r>
            <a:r>
              <a:rPr lang="ar-EG" sz="4400" b="1" dirty="0" smtClean="0">
                <a:solidFill>
                  <a:srgbClr val="002060"/>
                </a:solidFill>
                <a:effectLst>
                  <a:outerShdw blurRad="38100" dist="38100" dir="2700000" algn="tl">
                    <a:srgbClr val="000000">
                      <a:alpha val="43137"/>
                    </a:srgbClr>
                  </a:outerShdw>
                </a:effectLst>
              </a:rPr>
              <a:t> فيوفق للعمل الصالح حال موته..</a:t>
            </a: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8039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424641" y="1960562"/>
            <a:ext cx="7886700" cy="4897438"/>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EG" sz="5400" b="1" dirty="0" smtClean="0">
                <a:solidFill>
                  <a:srgbClr val="C00000"/>
                </a:solidFill>
                <a:effectLst>
                  <a:outerShdw blurRad="38100" dist="38100" dir="2700000" algn="tl">
                    <a:srgbClr val="000000">
                      <a:alpha val="43137"/>
                    </a:srgbClr>
                  </a:outerShdw>
                </a:effectLst>
              </a:rPr>
              <a:t>التقوى سبب الفوز يوم القيامة بالجنة:</a:t>
            </a:r>
          </a:p>
          <a:p>
            <a:pPr marL="0" indent="0" algn="ctr">
              <a:buNone/>
            </a:pPr>
            <a:r>
              <a:rPr lang="ar-SA" sz="5400" b="1" dirty="0">
                <a:solidFill>
                  <a:srgbClr val="002060"/>
                </a:solidFill>
                <a:effectLst>
                  <a:outerShdw blurRad="38100" dist="38100" dir="2700000" algn="tl">
                    <a:srgbClr val="000000">
                      <a:alpha val="43137"/>
                    </a:srgbClr>
                  </a:outerShdw>
                </a:effectLst>
              </a:rPr>
              <a:t>قال تعالى: ﴿ تِلْكَ الْجَنَّةُ الَّتِي نُورِثُ مِنْ عِبَادِنَا مَنْ كَانَ تَقِيًّا ﴾ </a:t>
            </a:r>
            <a:r>
              <a:rPr lang="ar-SA" b="1" dirty="0">
                <a:solidFill>
                  <a:srgbClr val="002060"/>
                </a:solidFill>
                <a:effectLst>
                  <a:outerShdw blurRad="38100" dist="38100" dir="2700000" algn="tl">
                    <a:srgbClr val="000000">
                      <a:alpha val="43137"/>
                    </a:srgbClr>
                  </a:outerShdw>
                </a:effectLst>
              </a:rPr>
              <a:t>[مريم: 63</a:t>
            </a:r>
            <a:r>
              <a:rPr lang="en-US" b="1" dirty="0">
                <a:solidFill>
                  <a:srgbClr val="002060"/>
                </a:solidFill>
                <a:effectLst>
                  <a:outerShdw blurRad="38100" dist="38100" dir="2700000" algn="tl">
                    <a:srgbClr val="000000">
                      <a:alpha val="43137"/>
                    </a:srgbClr>
                  </a:outerShdw>
                </a:effectLst>
              </a:rPr>
              <a:t>[</a:t>
            </a:r>
            <a:endParaRPr lang="ar-EG" b="1" dirty="0">
              <a:solidFill>
                <a:srgbClr val="C00000"/>
              </a:solidFill>
              <a:effectLst>
                <a:outerShdw blurRad="38100" dist="38100" dir="2700000" algn="tl">
                  <a:srgbClr val="000000">
                    <a:alpha val="43137"/>
                  </a:srgbClr>
                </a:outerShdw>
              </a:effectLst>
            </a:endParaRPr>
          </a:p>
        </p:txBody>
      </p:sp>
      <p:pic>
        <p:nvPicPr>
          <p:cNvPr id="3" name="صورة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583078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1140288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87" y="812801"/>
            <a:ext cx="9172087" cy="515620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558583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173442"/>
            <a:ext cx="7886700" cy="6416676"/>
          </a:xfrm>
        </p:spPr>
        <p:txBody>
          <a:bodyPr>
            <a:normAutofit/>
          </a:bodyPr>
          <a:lstStyle/>
          <a:p>
            <a:pPr marL="0" indent="0">
              <a:buNone/>
            </a:pPr>
            <a:r>
              <a:rPr lang="ar-SA" sz="4400" b="1" u="sng" dirty="0" smtClean="0">
                <a:solidFill>
                  <a:srgbClr val="FF0000"/>
                </a:solidFill>
                <a:effectLst>
                  <a:outerShdw blurRad="38100" dist="38100" dir="2700000" algn="tl">
                    <a:srgbClr val="000000">
                      <a:alpha val="43137"/>
                    </a:srgbClr>
                  </a:outerShdw>
                </a:effectLst>
              </a:rPr>
              <a:t>ومن </a:t>
            </a:r>
            <a:r>
              <a:rPr lang="ar-SA" sz="4400" b="1" u="sng" dirty="0">
                <a:solidFill>
                  <a:srgbClr val="FF0000"/>
                </a:solidFill>
                <a:effectLst>
                  <a:outerShdw blurRad="38100" dist="38100" dir="2700000" algn="tl">
                    <a:srgbClr val="000000">
                      <a:alpha val="43137"/>
                    </a:srgbClr>
                  </a:outerShdw>
                </a:effectLst>
              </a:rPr>
              <a:t>كرامته على الله أنه </a:t>
            </a:r>
            <a:r>
              <a:rPr lang="ar-SA" sz="4400" b="1" u="sng" dirty="0" smtClean="0">
                <a:solidFill>
                  <a:srgbClr val="FF0000"/>
                </a:solidFill>
                <a:effectLst>
                  <a:outerShdw blurRad="38100" dist="38100" dir="2700000" algn="tl">
                    <a:srgbClr val="000000">
                      <a:alpha val="43137"/>
                    </a:srgbClr>
                  </a:outerShdw>
                </a:effectLst>
              </a:rPr>
              <a:t>يحشرهم</a:t>
            </a:r>
            <a:endParaRPr lang="en-US" sz="4400" b="1" u="sng" dirty="0" smtClean="0">
              <a:solidFill>
                <a:srgbClr val="FF0000"/>
              </a:solidFill>
              <a:effectLst>
                <a:outerShdw blurRad="38100" dist="38100" dir="2700000" algn="tl">
                  <a:srgbClr val="000000">
                    <a:alpha val="43137"/>
                  </a:srgbClr>
                </a:outerShdw>
              </a:effectLst>
            </a:endParaRPr>
          </a:p>
          <a:p>
            <a:pPr marL="0" indent="0">
              <a:buNone/>
            </a:pPr>
            <a:r>
              <a:rPr lang="ar-SA" sz="4400" b="1" u="sng" dirty="0" smtClean="0">
                <a:solidFill>
                  <a:srgbClr val="FF0000"/>
                </a:solidFill>
                <a:effectLst>
                  <a:outerShdw blurRad="38100" dist="38100" dir="2700000" algn="tl">
                    <a:srgbClr val="000000">
                      <a:alpha val="43137"/>
                    </a:srgbClr>
                  </a:outerShdw>
                </a:effectLst>
              </a:rPr>
              <a:t> </a:t>
            </a:r>
            <a:r>
              <a:rPr lang="ar-SA" sz="4400" b="1" u="sng" dirty="0">
                <a:solidFill>
                  <a:srgbClr val="FF0000"/>
                </a:solidFill>
                <a:effectLst>
                  <a:outerShdw blurRad="38100" dist="38100" dir="2700000" algn="tl">
                    <a:srgbClr val="000000">
                      <a:alpha val="43137"/>
                    </a:srgbClr>
                  </a:outerShdw>
                </a:effectLst>
              </a:rPr>
              <a:t>يوم القيامة مكرمين </a:t>
            </a:r>
            <a:r>
              <a:rPr lang="ar-SA" sz="4400" b="1" u="sng" dirty="0" smtClean="0">
                <a:solidFill>
                  <a:srgbClr val="FF0000"/>
                </a:solidFill>
                <a:effectLst>
                  <a:outerShdw blurRad="38100" dist="38100" dir="2700000" algn="tl">
                    <a:srgbClr val="000000">
                      <a:alpha val="43137"/>
                    </a:srgbClr>
                  </a:outerShdw>
                </a:effectLst>
              </a:rPr>
              <a:t>آمنين</a:t>
            </a:r>
            <a:r>
              <a:rPr lang="ar-EG" sz="4400" b="1" u="sng" dirty="0" smtClean="0">
                <a:solidFill>
                  <a:srgbClr val="FF0000"/>
                </a:solidFill>
                <a:effectLst>
                  <a:outerShdw blurRad="38100" dist="38100" dir="2700000" algn="tl">
                    <a:srgbClr val="000000">
                      <a:alpha val="43137"/>
                    </a:srgbClr>
                  </a:outerShdw>
                </a:effectLst>
              </a:rPr>
              <a:t> زمرا</a:t>
            </a:r>
            <a:r>
              <a:rPr lang="en-US" sz="4400" b="1" u="sng" dirty="0" smtClean="0">
                <a:solidFill>
                  <a:srgbClr val="FF0000"/>
                </a:solidFill>
                <a:effectLst>
                  <a:outerShdw blurRad="38100" dist="38100" dir="2700000" algn="tl">
                    <a:srgbClr val="000000">
                      <a:alpha val="43137"/>
                    </a:srgbClr>
                  </a:outerShdw>
                </a:effectLst>
              </a:rPr>
              <a:t>:</a:t>
            </a:r>
            <a:endParaRPr lang="ar-EG" sz="4400" b="1" u="sng" dirty="0" smtClean="0">
              <a:solidFill>
                <a:srgbClr val="FF0000"/>
              </a:solidFill>
              <a:effectLst>
                <a:outerShdw blurRad="38100" dist="38100" dir="2700000" algn="tl">
                  <a:srgbClr val="000000">
                    <a:alpha val="43137"/>
                  </a:srgbClr>
                </a:outerShdw>
              </a:effectLst>
            </a:endParaRPr>
          </a:p>
          <a:p>
            <a:pPr marL="0" indent="0">
              <a:buNone/>
            </a:pPr>
            <a:r>
              <a:rPr lang="en-US" b="1" u="sng" dirty="0">
                <a:solidFill>
                  <a:srgbClr val="FF0000"/>
                </a:solidFill>
                <a:effectLst>
                  <a:outerShdw blurRad="38100" dist="38100" dir="2700000" algn="tl">
                    <a:srgbClr val="000000">
                      <a:alpha val="43137"/>
                    </a:srgbClr>
                  </a:outerShdw>
                </a:effectLst>
              </a:rPr>
              <a:t/>
            </a:r>
            <a:br>
              <a:rPr lang="en-US" b="1" u="sng" dirty="0">
                <a:solidFill>
                  <a:srgbClr val="FF0000"/>
                </a:solidFill>
                <a:effectLst>
                  <a:outerShdw blurRad="38100" dist="38100" dir="2700000" algn="tl">
                    <a:srgbClr val="000000">
                      <a:alpha val="43137"/>
                    </a:srgbClr>
                  </a:outerShdw>
                </a:effectLst>
              </a:rPr>
            </a:br>
            <a:r>
              <a:rPr lang="ar-SA" sz="4400" b="1" dirty="0">
                <a:solidFill>
                  <a:srgbClr val="002060"/>
                </a:solidFill>
                <a:effectLst>
                  <a:outerShdw blurRad="38100" dist="38100" dir="2700000" algn="tl">
                    <a:srgbClr val="000000">
                      <a:alpha val="43137"/>
                    </a:srgbClr>
                  </a:outerShdw>
                </a:effectLst>
              </a:rPr>
              <a:t>قال تعالى: (يَوْمَ نَحْشُرُ الْمُتَّقِينَ إِلَى الرَّحْمَنِ وَفْداً) </a:t>
            </a:r>
            <a:r>
              <a:rPr lang="en-US" sz="2400" b="1" dirty="0" smtClean="0">
                <a:solidFill>
                  <a:srgbClr val="002060"/>
                </a:solidFill>
                <a:effectLst>
                  <a:outerShdw blurRad="38100" dist="38100" dir="2700000" algn="tl">
                    <a:srgbClr val="000000">
                      <a:alpha val="43137"/>
                    </a:srgbClr>
                  </a:outerShdw>
                </a:effectLst>
              </a:rPr>
              <a:t>]</a:t>
            </a:r>
            <a:r>
              <a:rPr lang="ar-SA" sz="2400" b="1" dirty="0" smtClean="0">
                <a:solidFill>
                  <a:srgbClr val="002060"/>
                </a:solidFill>
                <a:effectLst>
                  <a:outerShdw blurRad="38100" dist="38100" dir="2700000" algn="tl">
                    <a:srgbClr val="000000">
                      <a:alpha val="43137"/>
                    </a:srgbClr>
                  </a:outerShdw>
                </a:effectLst>
              </a:rPr>
              <a:t>مريم:85</a:t>
            </a:r>
            <a:r>
              <a:rPr lang="en-US" sz="2400" b="1" dirty="0" smtClean="0">
                <a:solidFill>
                  <a:srgbClr val="002060"/>
                </a:solidFill>
                <a:effectLst>
                  <a:outerShdw blurRad="38100" dist="38100" dir="2700000" algn="tl">
                    <a:srgbClr val="000000">
                      <a:alpha val="43137"/>
                    </a:srgbClr>
                  </a:outerShdw>
                </a:effectLst>
              </a:rPr>
              <a:t>[</a:t>
            </a:r>
            <a:endParaRPr lang="ar-EG" sz="2400" b="1" dirty="0" smtClean="0">
              <a:solidFill>
                <a:srgbClr val="002060"/>
              </a:solidFill>
              <a:effectLst>
                <a:outerShdw blurRad="38100" dist="38100" dir="2700000" algn="tl">
                  <a:srgbClr val="000000">
                    <a:alpha val="43137"/>
                  </a:srgbClr>
                </a:outerShdw>
              </a:effectLst>
            </a:endParaRPr>
          </a:p>
          <a:p>
            <a:pPr marL="0" indent="0">
              <a:buNone/>
            </a:pPr>
            <a:endParaRPr lang="ar-EG" sz="1400" b="1" dirty="0">
              <a:solidFill>
                <a:srgbClr val="002060"/>
              </a:solidFill>
              <a:effectLst>
                <a:outerShdw blurRad="38100" dist="38100" dir="2700000" algn="tl">
                  <a:srgbClr val="000000">
                    <a:alpha val="43137"/>
                  </a:srgbClr>
                </a:outerShdw>
              </a:effectLst>
            </a:endParaRPr>
          </a:p>
          <a:p>
            <a:pPr marL="0" indent="0">
              <a:buNone/>
            </a:pPr>
            <a:r>
              <a:rPr lang="ar-EG" sz="4400" b="1" dirty="0">
                <a:solidFill>
                  <a:srgbClr val="002060"/>
                </a:solidFill>
                <a:effectLst>
                  <a:outerShdw blurRad="38100" dist="38100" dir="2700000" algn="tl">
                    <a:srgbClr val="000000">
                      <a:alpha val="43137"/>
                    </a:srgbClr>
                  </a:outerShdw>
                </a:effectLst>
              </a:rPr>
              <a:t>قال تعالى: (وَسِيقَ الَّذِينَ اتَّقَوْا رَبَّهُمْ إِلَى الْجَنَّةِ زُمَرًا </a:t>
            </a:r>
            <a:r>
              <a:rPr lang="ar-EG" sz="4400" b="1" dirty="0" smtClean="0">
                <a:solidFill>
                  <a:srgbClr val="002060"/>
                </a:solidFill>
                <a:effectLst>
                  <a:outerShdw blurRad="38100" dist="38100" dir="2700000" algn="tl">
                    <a:srgbClr val="000000">
                      <a:alpha val="43137"/>
                    </a:srgbClr>
                  </a:outerShdw>
                </a:effectLst>
              </a:rPr>
              <a:t>) </a:t>
            </a:r>
            <a:r>
              <a:rPr lang="en-US" sz="2400" b="1" dirty="0" smtClean="0">
                <a:solidFill>
                  <a:srgbClr val="002060"/>
                </a:solidFill>
                <a:effectLst>
                  <a:outerShdw blurRad="38100" dist="38100" dir="2700000" algn="tl">
                    <a:srgbClr val="000000">
                      <a:alpha val="43137"/>
                    </a:srgbClr>
                  </a:outerShdw>
                </a:effectLst>
              </a:rPr>
              <a:t>] </a:t>
            </a:r>
            <a:r>
              <a:rPr lang="ar-EG" sz="2400" b="1" dirty="0" smtClean="0">
                <a:solidFill>
                  <a:srgbClr val="002060"/>
                </a:solidFill>
                <a:effectLst>
                  <a:outerShdw blurRad="38100" dist="38100" dir="2700000" algn="tl">
                    <a:srgbClr val="000000">
                      <a:alpha val="43137"/>
                    </a:srgbClr>
                  </a:outerShdw>
                </a:effectLst>
              </a:rPr>
              <a:t>الزمر</a:t>
            </a:r>
            <a:r>
              <a:rPr lang="en-US" sz="2400" b="1" dirty="0" smtClean="0">
                <a:solidFill>
                  <a:srgbClr val="002060"/>
                </a:solidFill>
                <a:effectLst>
                  <a:outerShdw blurRad="38100" dist="38100" dir="2700000" algn="tl">
                    <a:srgbClr val="000000">
                      <a:alpha val="43137"/>
                    </a:srgbClr>
                  </a:outerShdw>
                </a:effectLst>
              </a:rPr>
              <a:t>[</a:t>
            </a:r>
            <a:endParaRPr lang="ar-EG" sz="2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570137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75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down)">
                                      <p:cBhvr>
                                        <p:cTn id="20"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5450" y="1774824"/>
            <a:ext cx="7448550" cy="5387975"/>
          </a:xfrm>
        </p:spPr>
        <p:txBody>
          <a:bodyPr>
            <a:normAutofit/>
          </a:bodyPr>
          <a:lstStyle/>
          <a:p>
            <a:pPr marL="0" indent="0">
              <a:buNone/>
            </a:pPr>
            <a:r>
              <a:rPr lang="ar-SA" sz="4400" b="1" u="sng" dirty="0">
                <a:solidFill>
                  <a:srgbClr val="FF0000"/>
                </a:solidFill>
                <a:effectLst>
                  <a:outerShdw blurRad="38100" dist="38100" dir="2700000" algn="tl">
                    <a:srgbClr val="000000">
                      <a:alpha val="43137"/>
                    </a:srgbClr>
                  </a:outerShdw>
                </a:effectLst>
              </a:rPr>
              <a:t>وأخيرا عاقبة التقوى دائما خير</a:t>
            </a:r>
            <a:r>
              <a:rPr lang="en-US" sz="4400" b="1" u="sng" dirty="0">
                <a:solidFill>
                  <a:srgbClr val="FF0000"/>
                </a:solidFill>
                <a:effectLst>
                  <a:outerShdw blurRad="38100" dist="38100" dir="2700000" algn="tl">
                    <a:srgbClr val="000000">
                      <a:alpha val="43137"/>
                    </a:srgbClr>
                  </a:outerShdw>
                </a:effectLst>
              </a:rPr>
              <a:t> ..</a:t>
            </a:r>
            <a:r>
              <a:rPr lang="en-US" sz="4400" b="1" dirty="0">
                <a:solidFill>
                  <a:srgbClr val="002060"/>
                </a:solidFill>
                <a:effectLst>
                  <a:outerShdw blurRad="38100" dist="38100" dir="2700000" algn="tl">
                    <a:srgbClr val="000000">
                      <a:alpha val="43137"/>
                    </a:srgbClr>
                  </a:outerShdw>
                </a:effectLst>
              </a:rPr>
              <a:t/>
            </a:r>
            <a:br>
              <a:rPr lang="en-US" sz="4400" b="1" dirty="0">
                <a:solidFill>
                  <a:srgbClr val="002060"/>
                </a:solidFill>
                <a:effectLst>
                  <a:outerShdw blurRad="38100" dist="38100" dir="2700000" algn="tl">
                    <a:srgbClr val="000000">
                      <a:alpha val="43137"/>
                    </a:srgbClr>
                  </a:outerShdw>
                </a:effectLst>
              </a:rPr>
            </a:br>
            <a:endParaRPr lang="ar-EG" sz="2000" b="1" dirty="0" smtClean="0">
              <a:solidFill>
                <a:srgbClr val="002060"/>
              </a:solidFill>
              <a:effectLst>
                <a:outerShdw blurRad="38100" dist="38100" dir="2700000" algn="tl">
                  <a:srgbClr val="000000">
                    <a:alpha val="43137"/>
                  </a:srgbClr>
                </a:outerShdw>
              </a:effectLst>
            </a:endParaRPr>
          </a:p>
          <a:p>
            <a:pPr marL="0" indent="0">
              <a:buNone/>
            </a:pPr>
            <a:r>
              <a:rPr lang="en-US"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كما قال تعالى:</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 {</a:t>
            </a:r>
            <a:r>
              <a:rPr lang="ar-EG"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تِلْكَ الدَّارُ الآخِرَةُ نَجْعَلُهَا لِلَّذِينَ لاَ يُرِيدُونَ عُلُوًا فِي الأَرْضِ وَلاَ فَسَادًا و</a:t>
            </a:r>
            <a:r>
              <a:rPr lang="ar-SA" sz="4400" b="1" u="sng" dirty="0" smtClean="0">
                <a:solidFill>
                  <a:srgbClr val="002060"/>
                </a:solidFill>
                <a:effectLst>
                  <a:outerShdw blurRad="38100" dist="38100" dir="2700000" algn="tl">
                    <a:srgbClr val="000000">
                      <a:alpha val="43137"/>
                    </a:srgbClr>
                  </a:outerShdw>
                </a:effectLst>
              </a:rPr>
              <a:t>َالْعَاقِبَةُ لِلْمُتَّقِينَ</a:t>
            </a:r>
            <a:r>
              <a:rPr lang="ar-EG" sz="4400" b="1" dirty="0" smtClean="0">
                <a:solidFill>
                  <a:srgbClr val="002060"/>
                </a:solidFill>
                <a:effectLst>
                  <a:outerShdw blurRad="38100" dist="38100" dir="2700000" algn="tl">
                    <a:srgbClr val="000000">
                      <a:alpha val="43137"/>
                    </a:srgbClr>
                  </a:outerShdw>
                </a:effectLst>
              </a:rPr>
              <a:t> </a:t>
            </a:r>
            <a:r>
              <a:rPr lang="ar-SA" sz="4400" b="1" dirty="0" smtClean="0">
                <a:solidFill>
                  <a:srgbClr val="002060"/>
                </a:solidFill>
                <a:effectLst>
                  <a:outerShdw blurRad="38100" dist="38100" dir="2700000" algn="tl">
                    <a:srgbClr val="000000">
                      <a:alpha val="43137"/>
                    </a:srgbClr>
                  </a:outerShdw>
                </a:effectLst>
              </a:rPr>
              <a:t>} </a:t>
            </a:r>
            <a:r>
              <a:rPr lang="ar-SA" sz="2400" b="1" dirty="0" smtClean="0">
                <a:solidFill>
                  <a:srgbClr val="002060"/>
                </a:solidFill>
                <a:effectLst>
                  <a:outerShdw blurRad="38100" dist="38100" dir="2700000" algn="tl">
                    <a:srgbClr val="000000">
                      <a:alpha val="43137"/>
                    </a:srgbClr>
                  </a:outerShdw>
                </a:effectLst>
              </a:rPr>
              <a:t>[القصص</a:t>
            </a:r>
            <a:r>
              <a:rPr lang="en-US" sz="2400" b="1" dirty="0" smtClean="0">
                <a:solidFill>
                  <a:srgbClr val="002060"/>
                </a:solidFill>
                <a:effectLst>
                  <a:outerShdw blurRad="38100" dist="38100" dir="2700000" algn="tl">
                    <a:srgbClr val="000000">
                      <a:alpha val="43137"/>
                    </a:srgbClr>
                  </a:outerShdw>
                </a:effectLst>
              </a:rPr>
              <a:t>[</a:t>
            </a:r>
            <a:endParaRPr lang="ar-EG" sz="2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12699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750"/>
                                        <p:tgtEl>
                                          <p:spTgt spid="3">
                                            <p:txEl>
                                              <p:pRg st="1" end="1"/>
                                            </p:txEl>
                                          </p:spTgt>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812924"/>
            <a:ext cx="7886700" cy="5921375"/>
          </a:xfrm>
        </p:spPr>
        <p:txBody>
          <a:bodyPr>
            <a:noAutofit/>
          </a:bodyPr>
          <a:lstStyle/>
          <a:p>
            <a:pPr marL="0" indent="0">
              <a:buNone/>
            </a:pPr>
            <a:r>
              <a:rPr lang="en-US" sz="4400" b="1" dirty="0">
                <a:solidFill>
                  <a:srgbClr val="002060"/>
                </a:solidFill>
                <a:effectLst>
                  <a:outerShdw blurRad="38100" dist="38100" dir="2700000" algn="tl">
                    <a:srgbClr val="000000">
                      <a:alpha val="43137"/>
                    </a:srgbClr>
                  </a:outerShdw>
                </a:effectLst>
              </a:rPr>
              <a:t> </a:t>
            </a:r>
            <a:r>
              <a:rPr lang="ar-SA" sz="4400" b="1" dirty="0">
                <a:solidFill>
                  <a:srgbClr val="B00000"/>
                </a:solidFill>
                <a:effectLst>
                  <a:outerShdw blurRad="38100" dist="38100" dir="2700000" algn="tl">
                    <a:srgbClr val="000000">
                      <a:alpha val="43137"/>
                    </a:srgbClr>
                  </a:outerShdw>
                </a:effectLst>
              </a:rPr>
              <a:t>وفي هذا إشارة إلى حاجتنا لتدبر </a:t>
            </a:r>
            <a:endParaRPr lang="en-US" sz="4400" b="1" dirty="0" smtClean="0">
              <a:solidFill>
                <a:srgbClr val="B00000"/>
              </a:solidFill>
              <a:effectLst>
                <a:outerShdw blurRad="38100" dist="38100" dir="2700000" algn="tl">
                  <a:srgbClr val="000000">
                    <a:alpha val="43137"/>
                  </a:srgbClr>
                </a:outerShdw>
              </a:effectLst>
            </a:endParaRPr>
          </a:p>
          <a:p>
            <a:pPr marL="0" indent="0">
              <a:buNone/>
            </a:pPr>
            <a:r>
              <a:rPr lang="ar-SA" sz="4400" b="1" dirty="0" smtClean="0">
                <a:solidFill>
                  <a:srgbClr val="B00000"/>
                </a:solidFill>
                <a:effectLst>
                  <a:outerShdw blurRad="38100" dist="38100" dir="2700000" algn="tl">
                    <a:srgbClr val="000000">
                      <a:alpha val="43137"/>
                    </a:srgbClr>
                  </a:outerShdw>
                </a:effectLst>
              </a:rPr>
              <a:t>هذه </a:t>
            </a:r>
            <a:r>
              <a:rPr lang="ar-SA" sz="4400" b="1" dirty="0">
                <a:solidFill>
                  <a:srgbClr val="B00000"/>
                </a:solidFill>
                <a:effectLst>
                  <a:outerShdw blurRad="38100" dist="38100" dir="2700000" algn="tl">
                    <a:srgbClr val="000000">
                      <a:alpha val="43137"/>
                    </a:srgbClr>
                  </a:outerShdw>
                </a:effectLst>
              </a:rPr>
              <a:t>القاعدة جيداً، خصوصاً ونحن </a:t>
            </a:r>
            <a:r>
              <a:rPr lang="ar-SA" sz="4400" b="1" dirty="0" smtClean="0">
                <a:solidFill>
                  <a:srgbClr val="B00000"/>
                </a:solidFill>
                <a:effectLst>
                  <a:outerShdw blurRad="38100" dist="38100" dir="2700000" algn="tl">
                    <a:srgbClr val="000000">
                      <a:alpha val="43137"/>
                    </a:srgbClr>
                  </a:outerShdw>
                </a:effectLst>
              </a:rPr>
              <a:t>نعيش</a:t>
            </a:r>
            <a:endParaRPr lang="en-US" sz="4400" b="1" dirty="0" smtClean="0">
              <a:solidFill>
                <a:srgbClr val="B00000"/>
              </a:solidFill>
              <a:effectLst>
                <a:outerShdw blurRad="38100" dist="38100" dir="2700000" algn="tl">
                  <a:srgbClr val="000000">
                    <a:alpha val="43137"/>
                  </a:srgbClr>
                </a:outerShdw>
              </a:effectLst>
            </a:endParaRPr>
          </a:p>
          <a:p>
            <a:pPr marL="0" indent="0">
              <a:buNone/>
            </a:pPr>
            <a:r>
              <a:rPr lang="ar-SA" sz="4400" b="1" dirty="0" smtClean="0">
                <a:solidFill>
                  <a:srgbClr val="B00000"/>
                </a:solidFill>
                <a:effectLst>
                  <a:outerShdw blurRad="38100" dist="38100" dir="2700000" algn="tl">
                    <a:srgbClr val="000000">
                      <a:alpha val="43137"/>
                    </a:srgbClr>
                  </a:outerShdw>
                </a:effectLst>
              </a:rPr>
              <a:t> </a:t>
            </a:r>
            <a:r>
              <a:rPr lang="ar-SA" sz="4400" b="1" dirty="0">
                <a:solidFill>
                  <a:srgbClr val="B00000"/>
                </a:solidFill>
                <a:effectLst>
                  <a:outerShdw blurRad="38100" dist="38100" dir="2700000" algn="tl">
                    <a:srgbClr val="000000">
                      <a:alpha val="43137"/>
                    </a:srgbClr>
                  </a:outerShdw>
                </a:effectLst>
              </a:rPr>
              <a:t>في جو من المغريات والفتن والصوارف عن دين الله ـ نتدبرها ونتأملها؛ لتهوّن عليه الصبرَ عن الشهوات والملذات المحرمة</a:t>
            </a:r>
            <a:r>
              <a:rPr lang="en-US" sz="4400" b="1" dirty="0" smtClean="0">
                <a:solidFill>
                  <a:srgbClr val="B00000"/>
                </a:solidFill>
                <a:effectLst>
                  <a:outerShdw blurRad="38100" dist="38100" dir="2700000" algn="tl">
                    <a:srgbClr val="000000">
                      <a:alpha val="43137"/>
                    </a:srgbClr>
                  </a:outerShdw>
                </a:effectLst>
              </a:rPr>
              <a:t>..</a:t>
            </a:r>
            <a:r>
              <a:rPr lang="en-US" sz="4400" b="1" dirty="0">
                <a:solidFill>
                  <a:srgbClr val="002060"/>
                </a:solidFill>
                <a:effectLst>
                  <a:outerShdw blurRad="38100" dist="38100" dir="2700000" algn="tl">
                    <a:srgbClr val="000000">
                      <a:alpha val="43137"/>
                    </a:srgbClr>
                  </a:outerShdw>
                </a:effectLst>
              </a:rPr>
              <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774766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5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244532"/>
            <a:ext cx="7886700" cy="4834295"/>
          </a:xfrm>
        </p:spPr>
        <p:txBody>
          <a:bodyPr>
            <a:normAutofit/>
          </a:bodyPr>
          <a:lstStyle/>
          <a:p>
            <a:pPr marL="0" indent="0">
              <a:buNone/>
            </a:pPr>
            <a:r>
              <a:rPr lang="ar-SA" sz="4800" b="1" dirty="0">
                <a:solidFill>
                  <a:srgbClr val="C00000"/>
                </a:solidFill>
                <a:effectLst>
                  <a:outerShdw blurRad="38100" dist="38100" dir="2700000" algn="tl">
                    <a:srgbClr val="000000">
                      <a:alpha val="43137"/>
                    </a:srgbClr>
                  </a:outerShdw>
                </a:effectLst>
              </a:rPr>
              <a:t>فلابد أن نحرص أشد </a:t>
            </a:r>
            <a:r>
              <a:rPr lang="ar-SA" sz="4800" b="1" dirty="0" smtClean="0">
                <a:solidFill>
                  <a:srgbClr val="C00000"/>
                </a:solidFill>
                <a:effectLst>
                  <a:outerShdw blurRad="38100" dist="38100" dir="2700000" algn="tl">
                    <a:srgbClr val="000000">
                      <a:alpha val="43137"/>
                    </a:srgbClr>
                  </a:outerShdw>
                </a:effectLst>
              </a:rPr>
              <a:t>الحرص</a:t>
            </a:r>
            <a:endParaRPr lang="ar-EG" sz="4800" b="1" dirty="0" smtClean="0">
              <a:solidFill>
                <a:srgbClr val="C00000"/>
              </a:solidFill>
              <a:effectLst>
                <a:outerShdw blurRad="38100" dist="38100" dir="2700000" algn="tl">
                  <a:srgbClr val="000000">
                    <a:alpha val="43137"/>
                  </a:srgbClr>
                </a:outerShdw>
              </a:effectLst>
            </a:endParaRPr>
          </a:p>
          <a:p>
            <a:pPr marL="0" indent="0">
              <a:buNone/>
            </a:pPr>
            <a:r>
              <a:rPr lang="ar-SA" sz="4800" b="1" dirty="0" smtClean="0">
                <a:solidFill>
                  <a:srgbClr val="C00000"/>
                </a:solidFill>
                <a:effectLst>
                  <a:outerShdw blurRad="38100" dist="38100" dir="2700000" algn="tl">
                    <a:srgbClr val="000000">
                      <a:alpha val="43137"/>
                    </a:srgbClr>
                  </a:outerShdw>
                </a:effectLst>
              </a:rPr>
              <a:t>على بلوغ </a:t>
            </a:r>
            <a:r>
              <a:rPr lang="ar-SA" sz="4800" b="1" dirty="0">
                <a:solidFill>
                  <a:srgbClr val="C00000"/>
                </a:solidFill>
                <a:effectLst>
                  <a:outerShdw blurRad="38100" dist="38100" dir="2700000" algn="tl">
                    <a:srgbClr val="000000">
                      <a:alpha val="43137"/>
                    </a:srgbClr>
                  </a:outerShdw>
                </a:effectLst>
              </a:rPr>
              <a:t>رضا </a:t>
            </a:r>
            <a:r>
              <a:rPr lang="ar-SA" sz="4800" b="1" dirty="0" smtClean="0">
                <a:solidFill>
                  <a:srgbClr val="C00000"/>
                </a:solidFill>
                <a:effectLst>
                  <a:outerShdw blurRad="38100" dist="38100" dir="2700000" algn="tl">
                    <a:srgbClr val="000000">
                      <a:alpha val="43137"/>
                    </a:srgbClr>
                  </a:outerShdw>
                </a:effectLst>
              </a:rPr>
              <a:t>الله</a:t>
            </a:r>
            <a:r>
              <a:rPr lang="ar-EG" sz="4800" b="1" dirty="0" smtClean="0">
                <a:solidFill>
                  <a:srgbClr val="C00000"/>
                </a:solidFill>
                <a:effectLst>
                  <a:outerShdw blurRad="38100" dist="38100" dir="2700000" algn="tl">
                    <a:srgbClr val="000000">
                      <a:alpha val="43137"/>
                    </a:srgbClr>
                  </a:outerShdw>
                </a:effectLst>
              </a:rPr>
              <a:t>..</a:t>
            </a:r>
          </a:p>
          <a:p>
            <a:pPr marL="0" indent="0">
              <a:buNone/>
            </a:pPr>
            <a:r>
              <a:rPr lang="ar-SA" sz="4800" b="1" dirty="0" smtClean="0">
                <a:solidFill>
                  <a:srgbClr val="C00000"/>
                </a:solidFill>
                <a:effectLst>
                  <a:outerShdw blurRad="38100" dist="38100" dir="2700000" algn="tl">
                    <a:srgbClr val="000000">
                      <a:alpha val="43137"/>
                    </a:srgbClr>
                  </a:outerShdw>
                </a:effectLst>
              </a:rPr>
              <a:t> </a:t>
            </a:r>
            <a:r>
              <a:rPr lang="ar-SA" sz="4800" b="1" dirty="0">
                <a:solidFill>
                  <a:srgbClr val="C00000"/>
                </a:solidFill>
                <a:effectLst>
                  <a:outerShdw blurRad="38100" dist="38100" dir="2700000" algn="tl">
                    <a:srgbClr val="000000">
                      <a:alpha val="43137"/>
                    </a:srgbClr>
                  </a:outerShdw>
                </a:effectLst>
              </a:rPr>
              <a:t>ليجعل لنا حظا في الآخرة.. </a:t>
            </a:r>
            <a:endParaRPr lang="ar-EG" sz="4800" b="1" dirty="0" smtClean="0">
              <a:solidFill>
                <a:srgbClr val="C00000"/>
              </a:solidFill>
              <a:effectLst>
                <a:outerShdw blurRad="38100" dist="38100" dir="2700000" algn="tl">
                  <a:srgbClr val="000000">
                    <a:alpha val="43137"/>
                  </a:srgbClr>
                </a:outerShdw>
              </a:effectLst>
            </a:endParaRPr>
          </a:p>
          <a:p>
            <a:pPr marL="0" indent="0">
              <a:buNone/>
            </a:pPr>
            <a:r>
              <a:rPr lang="ar-SA" sz="4800" b="1" dirty="0" smtClean="0">
                <a:solidFill>
                  <a:srgbClr val="C00000"/>
                </a:solidFill>
                <a:effectLst>
                  <a:outerShdw blurRad="38100" dist="38100" dir="2700000" algn="tl">
                    <a:srgbClr val="000000">
                      <a:alpha val="43137"/>
                    </a:srgbClr>
                  </a:outerShdw>
                </a:effectLst>
              </a:rPr>
              <a:t>ولنوفق </a:t>
            </a:r>
            <a:r>
              <a:rPr lang="ar-SA" sz="4800" b="1" dirty="0">
                <a:solidFill>
                  <a:srgbClr val="C00000"/>
                </a:solidFill>
                <a:effectLst>
                  <a:outerShdw blurRad="38100" dist="38100" dir="2700000" algn="tl">
                    <a:srgbClr val="000000">
                      <a:alpha val="43137"/>
                    </a:srgbClr>
                  </a:outerShdw>
                </a:effectLst>
              </a:rPr>
              <a:t>إلى نهاية هذه الحياة الدنيا بحسن </a:t>
            </a:r>
            <a:r>
              <a:rPr lang="ar-SA" sz="4800" b="1" dirty="0" smtClean="0">
                <a:solidFill>
                  <a:srgbClr val="C00000"/>
                </a:solidFill>
                <a:effectLst>
                  <a:outerShdw blurRad="38100" dist="38100" dir="2700000" algn="tl">
                    <a:srgbClr val="000000">
                      <a:alpha val="43137"/>
                    </a:srgbClr>
                  </a:outerShdw>
                </a:effectLst>
              </a:rPr>
              <a:t>خاتمة</a:t>
            </a:r>
            <a:r>
              <a:rPr lang="ar-EG" sz="4800" b="1" dirty="0" smtClean="0">
                <a:solidFill>
                  <a:srgbClr val="C00000"/>
                </a:solidFill>
                <a:effectLst>
                  <a:outerShdw blurRad="38100" dist="38100" dir="2700000" algn="tl">
                    <a:srgbClr val="000000">
                      <a:alpha val="43137"/>
                    </a:srgbClr>
                  </a:outerShdw>
                </a:effectLst>
              </a:rPr>
              <a:t>..</a:t>
            </a:r>
            <a:endParaRPr lang="ar-EG" sz="48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77679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7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901825"/>
            <a:ext cx="7886700" cy="4351338"/>
          </a:xfrm>
        </p:spPr>
        <p:txBody>
          <a:bodyPr>
            <a:normAutofit/>
          </a:bodyPr>
          <a:lstStyle/>
          <a:p>
            <a:pPr marL="0" indent="0">
              <a:buNone/>
            </a:pPr>
            <a:r>
              <a:rPr lang="ar-SA" sz="4400" b="1" u="sng" dirty="0">
                <a:solidFill>
                  <a:srgbClr val="FF0000"/>
                </a:solidFill>
                <a:effectLst>
                  <a:outerShdw blurRad="38100" dist="38100" dir="2700000" algn="tl">
                    <a:srgbClr val="000000">
                      <a:alpha val="43137"/>
                    </a:srgbClr>
                  </a:outerShdw>
                </a:effectLst>
              </a:rPr>
              <a:t>فكلما دعتك نفسك إلى ما يخالف التقوى </a:t>
            </a:r>
            <a:endParaRPr lang="ar-EG" sz="4400" b="1" u="sng" dirty="0" smtClean="0">
              <a:solidFill>
                <a:srgbClr val="FF0000"/>
              </a:solidFill>
              <a:effectLst>
                <a:outerShdw blurRad="38100" dist="38100" dir="2700000" algn="tl">
                  <a:srgbClr val="000000">
                    <a:alpha val="43137"/>
                  </a:srgbClr>
                </a:outerShdw>
              </a:effectLst>
            </a:endParaRPr>
          </a:p>
          <a:p>
            <a:pPr marL="0" indent="0">
              <a:buNone/>
            </a:pPr>
            <a:endParaRPr lang="ar-EG" sz="1800" b="1" u="sng" dirty="0">
              <a:solidFill>
                <a:srgbClr val="FF0000"/>
              </a:solidFill>
              <a:effectLst>
                <a:outerShdw blurRad="38100" dist="38100" dir="2700000" algn="tl">
                  <a:srgbClr val="000000">
                    <a:alpha val="43137"/>
                  </a:srgbClr>
                </a:outerShdw>
              </a:effectLst>
            </a:endParaRPr>
          </a:p>
          <a:p>
            <a:pPr marL="0" indent="0">
              <a:buNone/>
            </a:pPr>
            <a:r>
              <a:rPr lang="ar-SA" sz="4400" b="1" dirty="0" smtClean="0">
                <a:solidFill>
                  <a:srgbClr val="002060"/>
                </a:solidFill>
                <a:effectLst>
                  <a:outerShdw blurRad="38100" dist="38100" dir="2700000" algn="tl">
                    <a:srgbClr val="000000">
                      <a:alpha val="43137"/>
                    </a:srgbClr>
                  </a:outerShdw>
                </a:effectLst>
              </a:rPr>
              <a:t>فلنذكرها </a:t>
            </a:r>
            <a:r>
              <a:rPr lang="ar-SA" sz="4400" b="1" dirty="0">
                <a:solidFill>
                  <a:srgbClr val="002060"/>
                </a:solidFill>
                <a:effectLst>
                  <a:outerShdw blurRad="38100" dist="38100" dir="2700000" algn="tl">
                    <a:srgbClr val="000000">
                      <a:alpha val="43137"/>
                    </a:srgbClr>
                  </a:outerShdw>
                </a:effectLst>
              </a:rPr>
              <a:t>بحسن العاقبة للمتقين في الدنيا والآخرة</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endParaRPr lang="ar-EG" sz="1800" b="1" dirty="0">
              <a:solidFill>
                <a:srgbClr val="002060"/>
              </a:solidFill>
              <a:effectLst>
                <a:outerShdw blurRad="38100" dist="38100" dir="2700000" algn="tl">
                  <a:srgbClr val="000000">
                    <a:alpha val="43137"/>
                  </a:srgbClr>
                </a:outerShdw>
              </a:effectLst>
            </a:endParaRPr>
          </a:p>
          <a:p>
            <a:pPr marL="0" indent="0">
              <a:buNone/>
            </a:pPr>
            <a:r>
              <a:rPr lang="ar-EG" sz="4400" b="1" dirty="0" smtClean="0">
                <a:solidFill>
                  <a:srgbClr val="0070C0"/>
                </a:solidFill>
                <a:effectLst>
                  <a:outerShdw blurRad="38100" dist="38100" dir="2700000" algn="tl">
                    <a:srgbClr val="000000">
                      <a:alpha val="43137"/>
                    </a:srgbClr>
                  </a:outerShdw>
                </a:effectLst>
              </a:rPr>
              <a:t>«</a:t>
            </a:r>
            <a:r>
              <a:rPr lang="ar-SA" sz="4400" b="1" dirty="0" smtClean="0">
                <a:solidFill>
                  <a:srgbClr val="0070C0"/>
                </a:solidFill>
                <a:effectLst>
                  <a:outerShdw blurRad="38100" dist="38100" dir="2700000" algn="tl">
                    <a:srgbClr val="000000">
                      <a:alpha val="43137"/>
                    </a:srgbClr>
                  </a:outerShdw>
                </a:effectLst>
              </a:rPr>
              <a:t>فأبشروا </a:t>
            </a:r>
            <a:r>
              <a:rPr lang="ar-SA" sz="4400" b="1" dirty="0">
                <a:solidFill>
                  <a:srgbClr val="0070C0"/>
                </a:solidFill>
                <a:effectLst>
                  <a:outerShdw blurRad="38100" dist="38100" dir="2700000" algn="tl">
                    <a:srgbClr val="000000">
                      <a:alpha val="43137"/>
                    </a:srgbClr>
                  </a:outerShdw>
                </a:effectLst>
              </a:rPr>
              <a:t>بحسن </a:t>
            </a:r>
            <a:r>
              <a:rPr lang="ar-SA" sz="4400" b="1" dirty="0" smtClean="0">
                <a:solidFill>
                  <a:srgbClr val="0070C0"/>
                </a:solidFill>
                <a:effectLst>
                  <a:outerShdw blurRad="38100" dist="38100" dir="2700000" algn="tl">
                    <a:srgbClr val="000000">
                      <a:alpha val="43137"/>
                    </a:srgbClr>
                  </a:outerShdw>
                </a:effectLst>
              </a:rPr>
              <a:t>العاقب</a:t>
            </a:r>
            <a:r>
              <a:rPr lang="ar-EG" sz="4400" b="1" dirty="0">
                <a:solidFill>
                  <a:srgbClr val="0070C0"/>
                </a:solidFill>
                <a:effectLst>
                  <a:outerShdw blurRad="38100" dist="38100" dir="2700000" algn="tl">
                    <a:srgbClr val="000000">
                      <a:alpha val="43137"/>
                    </a:srgbClr>
                  </a:outerShdw>
                </a:effectLst>
              </a:rPr>
              <a:t>ة</a:t>
            </a:r>
            <a:r>
              <a:rPr lang="ar-SA" sz="4400" b="1" dirty="0" smtClean="0">
                <a:solidFill>
                  <a:srgbClr val="0070C0"/>
                </a:solidFill>
                <a:effectLst>
                  <a:outerShdw blurRad="38100" dist="38100" dir="2700000" algn="tl">
                    <a:srgbClr val="000000">
                      <a:alpha val="43137"/>
                    </a:srgbClr>
                  </a:outerShdw>
                </a:effectLst>
              </a:rPr>
              <a:t>، </a:t>
            </a:r>
            <a:r>
              <a:rPr lang="ar-SA" sz="4400" b="1" dirty="0">
                <a:solidFill>
                  <a:srgbClr val="0070C0"/>
                </a:solidFill>
                <a:effectLst>
                  <a:outerShdw blurRad="38100" dist="38100" dir="2700000" algn="tl">
                    <a:srgbClr val="000000">
                      <a:alpha val="43137"/>
                    </a:srgbClr>
                  </a:outerShdw>
                </a:effectLst>
              </a:rPr>
              <a:t>وحسن </a:t>
            </a:r>
            <a:r>
              <a:rPr lang="ar-SA" sz="4400" b="1" dirty="0" smtClean="0">
                <a:solidFill>
                  <a:srgbClr val="0070C0"/>
                </a:solidFill>
                <a:effectLst>
                  <a:outerShdw blurRad="38100" dist="38100" dir="2700000" algn="tl">
                    <a:srgbClr val="000000">
                      <a:alpha val="43137"/>
                    </a:srgbClr>
                  </a:outerShdw>
                </a:effectLst>
              </a:rPr>
              <a:t>الخاتمة</a:t>
            </a:r>
            <a:r>
              <a:rPr lang="ar-EG" sz="4400" b="1" dirty="0" smtClean="0">
                <a:solidFill>
                  <a:srgbClr val="0070C0"/>
                </a:solidFill>
                <a:effectLst>
                  <a:outerShdw blurRad="38100" dist="38100" dir="2700000" algn="tl">
                    <a:srgbClr val="000000">
                      <a:alpha val="43137"/>
                    </a:srgbClr>
                  </a:outerShdw>
                </a:effectLst>
              </a:rPr>
              <a:t>»</a:t>
            </a:r>
            <a:endParaRPr lang="ar-EG" sz="4400" b="1" dirty="0">
              <a:solidFill>
                <a:srgbClr val="0070C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79165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75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wipe(down)">
                                      <p:cBhvr>
                                        <p:cTn id="17"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85900" y="1795462"/>
            <a:ext cx="7886700" cy="4351338"/>
          </a:xfrm>
        </p:spPr>
        <p:txBody>
          <a:bodyPr>
            <a:normAutofit/>
          </a:bodyPr>
          <a:lstStyle/>
          <a:p>
            <a:pPr marL="0" indent="0" algn="ctr">
              <a:buNone/>
            </a:pPr>
            <a:r>
              <a:rPr lang="ar-SA" sz="4800" b="1" dirty="0">
                <a:solidFill>
                  <a:srgbClr val="002060"/>
                </a:solidFill>
                <a:effectLst>
                  <a:outerShdw blurRad="38100" dist="38100" dir="2700000" algn="tl">
                    <a:srgbClr val="000000">
                      <a:alpha val="43137"/>
                    </a:srgbClr>
                  </a:outerShdw>
                </a:effectLst>
              </a:rPr>
              <a:t>فلنلزم التقوى لننعم في دار القرار في جنة عرضها السماوات والأرض أعدت للمتقين</a:t>
            </a:r>
            <a:r>
              <a:rPr lang="en-US" sz="4800" b="1" dirty="0" smtClean="0">
                <a:solidFill>
                  <a:srgbClr val="002060"/>
                </a:solidFill>
                <a:effectLst>
                  <a:outerShdw blurRad="38100" dist="38100" dir="2700000" algn="tl">
                    <a:srgbClr val="000000">
                      <a:alpha val="43137"/>
                    </a:srgbClr>
                  </a:outerShdw>
                </a:effectLst>
              </a:rPr>
              <a:t>..</a:t>
            </a:r>
            <a:endParaRPr lang="ar-EG" sz="4800" b="1" dirty="0" smtClean="0">
              <a:solidFill>
                <a:srgbClr val="002060"/>
              </a:solidFill>
              <a:effectLst>
                <a:outerShdw blurRad="38100" dist="38100" dir="2700000" algn="tl">
                  <a:srgbClr val="000000">
                    <a:alpha val="43137"/>
                  </a:srgbClr>
                </a:outerShdw>
              </a:effectLst>
            </a:endParaRPr>
          </a:p>
          <a:p>
            <a:pPr marL="0" indent="0" algn="ctr">
              <a:buNone/>
            </a:pPr>
            <a:r>
              <a:rPr lang="en-US" sz="3200" b="1" dirty="0">
                <a:solidFill>
                  <a:srgbClr val="002060"/>
                </a:solidFill>
                <a:effectLst>
                  <a:outerShdw blurRad="38100" dist="38100" dir="2700000" algn="tl">
                    <a:srgbClr val="000000">
                      <a:alpha val="43137"/>
                    </a:srgbClr>
                  </a:outerShdw>
                </a:effectLst>
              </a:rPr>
              <a:t/>
            </a:r>
            <a:br>
              <a:rPr lang="en-US" sz="3200" b="1" dirty="0">
                <a:solidFill>
                  <a:srgbClr val="002060"/>
                </a:solidFill>
                <a:effectLst>
                  <a:outerShdw blurRad="38100" dist="38100" dir="2700000" algn="tl">
                    <a:srgbClr val="000000">
                      <a:alpha val="43137"/>
                    </a:srgbClr>
                  </a:outerShdw>
                </a:effectLst>
              </a:rPr>
            </a:br>
            <a:r>
              <a:rPr lang="en-US" sz="4800" b="1" dirty="0">
                <a:solidFill>
                  <a:srgbClr val="002060"/>
                </a:solidFill>
                <a:effectLst>
                  <a:outerShdw blurRad="38100" dist="38100" dir="2700000" algn="tl">
                    <a:srgbClr val="000000">
                      <a:alpha val="43137"/>
                    </a:srgbClr>
                  </a:outerShdw>
                </a:effectLst>
              </a:rPr>
              <a:t> </a:t>
            </a:r>
            <a:r>
              <a:rPr lang="ar-SA" sz="4800" b="1" dirty="0">
                <a:solidFill>
                  <a:srgbClr val="FF0000"/>
                </a:solidFill>
                <a:effectLst>
                  <a:outerShdw blurRad="38100" dist="38100" dir="2700000" algn="tl">
                    <a:srgbClr val="000000">
                      <a:alpha val="43137"/>
                    </a:srgbClr>
                  </a:outerShdw>
                </a:effectLst>
              </a:rPr>
              <a:t>اللهم اجعنا ممن اتقاك فوفقته لحسن الخاتمة</a:t>
            </a:r>
            <a:r>
              <a:rPr lang="en-US" sz="4800" b="1" dirty="0">
                <a:solidFill>
                  <a:srgbClr val="FF0000"/>
                </a:solidFill>
                <a:effectLst>
                  <a:outerShdw blurRad="38100" dist="38100" dir="2700000" algn="tl">
                    <a:srgbClr val="000000">
                      <a:alpha val="43137"/>
                    </a:srgbClr>
                  </a:outerShdw>
                </a:effectLst>
              </a:rPr>
              <a:t> ..</a:t>
            </a:r>
            <a:endParaRPr lang="ar-EG" sz="4800" b="1" dirty="0">
              <a:solidFill>
                <a:srgbClr val="FF0000"/>
              </a:solidFill>
              <a:effectLst>
                <a:outerShdw blurRad="38100" dist="38100" dir="2700000" algn="tl">
                  <a:srgbClr val="000000">
                    <a:alpha val="43137"/>
                  </a:srgbClr>
                </a:outerShdw>
              </a:effectLst>
            </a:endParaRPr>
          </a:p>
          <a:p>
            <a:pPr marL="0" indent="0" algn="ctr">
              <a:buNone/>
            </a:pPr>
            <a:endParaRPr lang="ar-EG" sz="48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730624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3500" y="2405062"/>
            <a:ext cx="7886700" cy="4351338"/>
          </a:xfrm>
        </p:spPr>
        <p:txBody>
          <a:bodyPr>
            <a:normAutofit/>
          </a:bodyPr>
          <a:lstStyle/>
          <a:p>
            <a:pPr marL="0" indent="0" algn="ctr">
              <a:buNone/>
            </a:pPr>
            <a:r>
              <a:rPr lang="ar-SA" sz="7200" b="1" u="sng" dirty="0" smtClean="0">
                <a:solidFill>
                  <a:srgbClr val="C00000"/>
                </a:solidFill>
              </a:rPr>
              <a:t>سادسا</a:t>
            </a:r>
            <a:r>
              <a:rPr lang="ar-SA" sz="7200" b="1" u="sng" dirty="0">
                <a:solidFill>
                  <a:srgbClr val="C00000"/>
                </a:solidFill>
              </a:rPr>
              <a:t>: التوبة من الذنوب والمعاصي </a:t>
            </a:r>
            <a:r>
              <a:rPr lang="ar-SA" sz="7200" b="1" u="sng" dirty="0" smtClean="0">
                <a:solidFill>
                  <a:srgbClr val="C00000"/>
                </a:solidFill>
              </a:rPr>
              <a:t>والبدع</a:t>
            </a:r>
            <a:endParaRPr lang="ar-EG" sz="7200" b="1" u="sng" dirty="0">
              <a:solidFill>
                <a:srgbClr val="C00000"/>
              </a:solidFill>
            </a:endParaRPr>
          </a:p>
        </p:txBody>
      </p:sp>
    </p:spTree>
    <p:extLst>
      <p:ext uri="{BB962C8B-B14F-4D97-AF65-F5344CB8AC3E}">
        <p14:creationId xmlns:p14="http://schemas.microsoft.com/office/powerpoint/2010/main" val="335083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695" y="457581"/>
            <a:ext cx="7923809" cy="6095238"/>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34004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54150" y="1155700"/>
            <a:ext cx="7886700" cy="6324599"/>
          </a:xfrm>
        </p:spPr>
        <p:txBody>
          <a:bodyPr>
            <a:noAutofit/>
          </a:bodyPr>
          <a:lstStyle/>
          <a:p>
            <a:pPr marL="0" indent="0" algn="ctr">
              <a:buNone/>
            </a:pPr>
            <a:r>
              <a:rPr lang="en-US" sz="4400" b="1" dirty="0">
                <a:solidFill>
                  <a:srgbClr val="002060"/>
                </a:solidFill>
                <a:effectLst>
                  <a:outerShdw blurRad="38100" dist="38100" dir="2700000" algn="tl">
                    <a:srgbClr val="000000">
                      <a:alpha val="43137"/>
                    </a:srgbClr>
                  </a:outerShdw>
                </a:effectLst>
              </a:rPr>
              <a:t> </a:t>
            </a:r>
            <a:r>
              <a:rPr lang="ar-SA" sz="4400" b="1" u="sng" dirty="0">
                <a:solidFill>
                  <a:srgbClr val="FF0000"/>
                </a:solidFill>
                <a:effectLst>
                  <a:outerShdw blurRad="38100" dist="38100" dir="2700000" algn="tl">
                    <a:srgbClr val="000000">
                      <a:alpha val="43137"/>
                    </a:srgbClr>
                  </a:outerShdw>
                </a:effectLst>
              </a:rPr>
              <a:t>والتوبة :</a:t>
            </a:r>
            <a:r>
              <a:rPr lang="ar-SA" sz="4400" b="1" dirty="0">
                <a:solidFill>
                  <a:srgbClr val="FF0000"/>
                </a:solidFill>
                <a:effectLst>
                  <a:outerShdw blurRad="38100" dist="38100" dir="2700000" algn="tl">
                    <a:srgbClr val="000000">
                      <a:alpha val="43137"/>
                    </a:srgbClr>
                  </a:outerShdw>
                </a:effectLst>
              </a:rPr>
              <a:t> </a:t>
            </a:r>
            <a:endParaRPr lang="en-US" sz="4400" b="1" dirty="0" smtClean="0">
              <a:solidFill>
                <a:srgbClr val="FF000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الرجوع </a:t>
            </a:r>
            <a:r>
              <a:rPr lang="ar-SA" sz="4400" b="1" dirty="0">
                <a:solidFill>
                  <a:srgbClr val="002060"/>
                </a:solidFill>
                <a:effectLst>
                  <a:outerShdw blurRad="38100" dist="38100" dir="2700000" algn="tl">
                    <a:srgbClr val="000000">
                      <a:alpha val="43137"/>
                    </a:srgbClr>
                  </a:outerShdw>
                </a:effectLst>
              </a:rPr>
              <a:t>من معصية الله تعالى إلى طاعته</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endParaRPr lang="en-US" sz="2000" b="1"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C00000"/>
                </a:solidFill>
                <a:effectLst>
                  <a:outerShdw blurRad="38100" dist="38100" dir="2700000" algn="tl">
                    <a:srgbClr val="000000">
                      <a:alpha val="43137"/>
                    </a:srgbClr>
                  </a:outerShdw>
                </a:effectLst>
              </a:rPr>
              <a:t>وأعظمها </a:t>
            </a:r>
            <a:r>
              <a:rPr lang="ar-SA" sz="4400" b="1" dirty="0">
                <a:solidFill>
                  <a:srgbClr val="C00000"/>
                </a:solidFill>
                <a:effectLst>
                  <a:outerShdw blurRad="38100" dist="38100" dir="2700000" algn="tl">
                    <a:srgbClr val="000000">
                      <a:alpha val="43137"/>
                    </a:srgbClr>
                  </a:outerShdw>
                </a:effectLst>
              </a:rPr>
              <a:t>وأوجبها التوبة من الكفر إلى </a:t>
            </a:r>
            <a:r>
              <a:rPr lang="ar-SA" sz="4400" b="1" dirty="0" smtClean="0">
                <a:solidFill>
                  <a:srgbClr val="C00000"/>
                </a:solidFill>
                <a:effectLst>
                  <a:outerShdw blurRad="38100" dist="38100" dir="2700000" algn="tl">
                    <a:srgbClr val="000000">
                      <a:alpha val="43137"/>
                    </a:srgbClr>
                  </a:outerShdw>
                </a:effectLst>
              </a:rPr>
              <a:t>الإيمان</a:t>
            </a:r>
            <a:r>
              <a:rPr lang="ar-EG" sz="4400" b="1" dirty="0" smtClean="0">
                <a:solidFill>
                  <a:srgbClr val="C00000"/>
                </a:solidFill>
                <a:effectLst>
                  <a:outerShdw blurRad="38100" dist="38100" dir="2700000" algn="tl">
                    <a:srgbClr val="000000">
                      <a:alpha val="43137"/>
                    </a:srgbClr>
                  </a:outerShdw>
                </a:effectLst>
              </a:rPr>
              <a:t>..</a:t>
            </a:r>
          </a:p>
          <a:p>
            <a:pPr marL="0" indent="0" algn="ctr">
              <a:buNone/>
            </a:pPr>
            <a:r>
              <a:rPr lang="ar-SA" sz="4400" b="1" dirty="0" smtClean="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ثم يليها التوبة من الكبائر ؛ كبائر الذنوب </a:t>
            </a:r>
            <a:r>
              <a:rPr lang="ar-EG" sz="4400" b="1" dirty="0" smtClean="0">
                <a:solidFill>
                  <a:srgbClr val="002060"/>
                </a:solidFill>
                <a:effectLst>
                  <a:outerShdw blurRad="38100" dist="38100" dir="2700000" algn="tl">
                    <a:srgbClr val="000000">
                      <a:alpha val="43137"/>
                    </a:srgbClr>
                  </a:outerShdw>
                </a:effectLst>
              </a:rPr>
              <a:t>والبدع </a:t>
            </a:r>
            <a:r>
              <a:rPr lang="ar-SA" sz="4400" b="1" dirty="0" smtClean="0">
                <a:solidFill>
                  <a:srgbClr val="002060"/>
                </a:solidFill>
                <a:effectLst>
                  <a:outerShdw blurRad="38100" dist="38100" dir="2700000" algn="tl">
                    <a:srgbClr val="000000">
                      <a:alpha val="43137"/>
                    </a:srgbClr>
                  </a:outerShdw>
                </a:effectLst>
              </a:rPr>
              <a:t>-والبدع </a:t>
            </a:r>
            <a:r>
              <a:rPr lang="ar-SA" sz="4400" b="1" dirty="0">
                <a:solidFill>
                  <a:srgbClr val="002060"/>
                </a:solidFill>
                <a:effectLst>
                  <a:outerShdw blurRad="38100" dist="38100" dir="2700000" algn="tl">
                    <a:srgbClr val="000000">
                      <a:alpha val="43137"/>
                    </a:srgbClr>
                  </a:outerShdw>
                </a:effectLst>
              </a:rPr>
              <a:t>أشد وأعظم من </a:t>
            </a:r>
            <a:r>
              <a:rPr lang="ar-SA" sz="4400" b="1" dirty="0" smtClean="0">
                <a:solidFill>
                  <a:srgbClr val="002060"/>
                </a:solidFill>
                <a:effectLst>
                  <a:outerShdw blurRad="38100" dist="38100" dir="2700000" algn="tl">
                    <a:srgbClr val="000000">
                      <a:alpha val="43137"/>
                    </a:srgbClr>
                  </a:outerShdw>
                </a:effectLst>
              </a:rPr>
              <a:t>الكبائر- </a:t>
            </a:r>
            <a:r>
              <a:rPr lang="ar-SA" sz="4400" b="1" dirty="0">
                <a:solidFill>
                  <a:srgbClr val="002060"/>
                </a:solidFill>
                <a:effectLst>
                  <a:outerShdw blurRad="38100" dist="38100" dir="2700000" algn="tl">
                    <a:srgbClr val="000000">
                      <a:alpha val="43137"/>
                    </a:srgbClr>
                  </a:outerShdw>
                </a:effectLst>
              </a:rPr>
              <a:t>، ثم التوبة من صغائر الذنوب</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23772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1250" y="1016219"/>
            <a:ext cx="7886700" cy="6480175"/>
          </a:xfrm>
        </p:spPr>
        <p:txBody>
          <a:bodyPr>
            <a:noAutofit/>
          </a:bodyPr>
          <a:lstStyle/>
          <a:p>
            <a:pPr marL="0" indent="0">
              <a:buNone/>
            </a:pPr>
            <a:r>
              <a:rPr lang="ar-SA" sz="3300" b="1" dirty="0">
                <a:solidFill>
                  <a:srgbClr val="002060"/>
                </a:solidFill>
                <a:effectLst>
                  <a:outerShdw blurRad="38100" dist="38100" dir="2700000" algn="tl">
                    <a:srgbClr val="000000">
                      <a:alpha val="43137"/>
                    </a:srgbClr>
                  </a:outerShdw>
                </a:effectLst>
                <a:cs typeface="+mj-cs"/>
              </a:rPr>
              <a:t>فالواجب على المرء، أن يتوب </a:t>
            </a:r>
            <a:endParaRPr lang="ar-EG" sz="3300" b="1" dirty="0" smtClean="0">
              <a:solidFill>
                <a:srgbClr val="002060"/>
              </a:solidFill>
              <a:effectLst>
                <a:outerShdw blurRad="38100" dist="38100" dir="2700000" algn="tl">
                  <a:srgbClr val="000000">
                    <a:alpha val="43137"/>
                  </a:srgbClr>
                </a:outerShdw>
              </a:effectLst>
              <a:cs typeface="+mj-cs"/>
            </a:endParaRPr>
          </a:p>
          <a:p>
            <a:pPr marL="0" indent="0">
              <a:buNone/>
            </a:pPr>
            <a:r>
              <a:rPr lang="ar-SA" sz="3300" b="1" dirty="0" smtClean="0">
                <a:solidFill>
                  <a:srgbClr val="002060"/>
                </a:solidFill>
                <a:effectLst>
                  <a:outerShdw blurRad="38100" dist="38100" dir="2700000" algn="tl">
                    <a:srgbClr val="000000">
                      <a:alpha val="43137"/>
                    </a:srgbClr>
                  </a:outerShdw>
                </a:effectLst>
                <a:cs typeface="+mj-cs"/>
              </a:rPr>
              <a:t>إلى </a:t>
            </a:r>
            <a:r>
              <a:rPr lang="ar-SA" sz="3300" b="1" dirty="0">
                <a:solidFill>
                  <a:srgbClr val="002060"/>
                </a:solidFill>
                <a:effectLst>
                  <a:outerShdw blurRad="38100" dist="38100" dir="2700000" algn="tl">
                    <a:srgbClr val="000000">
                      <a:alpha val="43137"/>
                    </a:srgbClr>
                  </a:outerShdw>
                </a:effectLst>
                <a:cs typeface="+mj-cs"/>
              </a:rPr>
              <a:t>الله سبحانه فالتوبه سبب الفلاح </a:t>
            </a:r>
            <a:endParaRPr lang="ar-EG" sz="3300" b="1" dirty="0" smtClean="0">
              <a:solidFill>
                <a:srgbClr val="002060"/>
              </a:solidFill>
              <a:effectLst>
                <a:outerShdw blurRad="38100" dist="38100" dir="2700000" algn="tl">
                  <a:srgbClr val="000000">
                    <a:alpha val="43137"/>
                  </a:srgbClr>
                </a:outerShdw>
              </a:effectLst>
              <a:cs typeface="+mj-cs"/>
            </a:endParaRPr>
          </a:p>
          <a:p>
            <a:pPr marL="0" indent="0">
              <a:buNone/>
            </a:pPr>
            <a:r>
              <a:rPr lang="ar-SA" sz="3300" b="1" dirty="0" smtClean="0">
                <a:solidFill>
                  <a:srgbClr val="002060"/>
                </a:solidFill>
                <a:effectLst>
                  <a:outerShdw blurRad="38100" dist="38100" dir="2700000" algn="tl">
                    <a:srgbClr val="000000">
                      <a:alpha val="43137"/>
                    </a:srgbClr>
                  </a:outerShdw>
                </a:effectLst>
                <a:cs typeface="+mj-cs"/>
              </a:rPr>
              <a:t>ومغفرة </a:t>
            </a:r>
            <a:r>
              <a:rPr lang="ar-SA" sz="3300" b="1" dirty="0">
                <a:solidFill>
                  <a:srgbClr val="002060"/>
                </a:solidFill>
                <a:effectLst>
                  <a:outerShdw blurRad="38100" dist="38100" dir="2700000" algn="tl">
                    <a:srgbClr val="000000">
                      <a:alpha val="43137"/>
                    </a:srgbClr>
                  </a:outerShdw>
                </a:effectLst>
                <a:cs typeface="+mj-cs"/>
              </a:rPr>
              <a:t>الذنوب ودخول الجنة</a:t>
            </a:r>
            <a:r>
              <a:rPr lang="en-US" sz="3300" b="1" dirty="0">
                <a:solidFill>
                  <a:srgbClr val="002060"/>
                </a:solidFill>
                <a:effectLst>
                  <a:outerShdw blurRad="38100" dist="38100" dir="2700000" algn="tl">
                    <a:srgbClr val="000000">
                      <a:alpha val="43137"/>
                    </a:srgbClr>
                  </a:outerShdw>
                </a:effectLst>
                <a:cs typeface="+mj-cs"/>
              </a:rPr>
              <a:t> </a:t>
            </a:r>
            <a:r>
              <a:rPr lang="en-US" sz="3300" b="1" dirty="0" smtClean="0">
                <a:solidFill>
                  <a:srgbClr val="002060"/>
                </a:solidFill>
                <a:effectLst>
                  <a:outerShdw blurRad="38100" dist="38100" dir="2700000" algn="tl">
                    <a:srgbClr val="000000">
                      <a:alpha val="43137"/>
                    </a:srgbClr>
                  </a:outerShdw>
                </a:effectLst>
                <a:cs typeface="+mj-cs"/>
              </a:rPr>
              <a:t>..</a:t>
            </a:r>
          </a:p>
          <a:p>
            <a:pPr marL="0" indent="0">
              <a:buNone/>
            </a:pPr>
            <a:r>
              <a:rPr lang="en-US" sz="3300" b="1" dirty="0">
                <a:solidFill>
                  <a:srgbClr val="002060"/>
                </a:solidFill>
                <a:effectLst>
                  <a:outerShdw blurRad="38100" dist="38100" dir="2700000" algn="tl">
                    <a:srgbClr val="000000">
                      <a:alpha val="43137"/>
                    </a:srgbClr>
                  </a:outerShdw>
                </a:effectLst>
                <a:cs typeface="+mj-cs"/>
              </a:rPr>
              <a:t/>
            </a:r>
            <a:br>
              <a:rPr lang="en-US" sz="3300" b="1" dirty="0">
                <a:solidFill>
                  <a:srgbClr val="002060"/>
                </a:solidFill>
                <a:effectLst>
                  <a:outerShdw blurRad="38100" dist="38100" dir="2700000" algn="tl">
                    <a:srgbClr val="000000">
                      <a:alpha val="43137"/>
                    </a:srgbClr>
                  </a:outerShdw>
                </a:effectLst>
                <a:cs typeface="+mj-cs"/>
              </a:rPr>
            </a:br>
            <a:r>
              <a:rPr lang="en-US" sz="3300" b="1" dirty="0">
                <a:solidFill>
                  <a:srgbClr val="C00000"/>
                </a:solidFill>
                <a:effectLst>
                  <a:outerShdw blurRad="38100" dist="38100" dir="2700000" algn="tl">
                    <a:srgbClr val="000000">
                      <a:alpha val="43137"/>
                    </a:srgbClr>
                  </a:outerShdw>
                </a:effectLst>
                <a:cs typeface="+mj-cs"/>
              </a:rPr>
              <a:t> </a:t>
            </a:r>
            <a:r>
              <a:rPr lang="ar-SA" sz="3300" b="1" dirty="0">
                <a:solidFill>
                  <a:srgbClr val="C00000"/>
                </a:solidFill>
                <a:effectLst>
                  <a:outerShdw blurRad="38100" dist="38100" dir="2700000" algn="tl">
                    <a:srgbClr val="000000">
                      <a:alpha val="43137"/>
                    </a:srgbClr>
                  </a:outerShdw>
                </a:effectLst>
                <a:cs typeface="+mj-cs"/>
              </a:rPr>
              <a:t>قال تعالى: </a:t>
            </a:r>
            <a:r>
              <a:rPr lang="ar-SA" sz="3300" b="1" dirty="0">
                <a:solidFill>
                  <a:srgbClr val="002060"/>
                </a:solidFill>
                <a:effectLst>
                  <a:outerShdw blurRad="38100" dist="38100" dir="2700000" algn="tl">
                    <a:srgbClr val="000000">
                      <a:alpha val="43137"/>
                    </a:srgbClr>
                  </a:outerShdw>
                </a:effectLst>
                <a:cs typeface="+mj-cs"/>
              </a:rPr>
              <a:t>﴿ وَتُوبُوا إِلَى اللَّهِ جَمِيعًا أَيُّهَ الْمُؤْمِنُونَ لَعَلَّكُمْ تُفْلِحُونَ ﴾ [النور: </a:t>
            </a:r>
            <a:r>
              <a:rPr lang="ar-SA" sz="3300" b="1" dirty="0" smtClean="0">
                <a:solidFill>
                  <a:srgbClr val="002060"/>
                </a:solidFill>
                <a:effectLst>
                  <a:outerShdw blurRad="38100" dist="38100" dir="2700000" algn="tl">
                    <a:srgbClr val="000000">
                      <a:alpha val="43137"/>
                    </a:srgbClr>
                  </a:outerShdw>
                </a:effectLst>
                <a:cs typeface="+mj-cs"/>
              </a:rPr>
              <a:t>31</a:t>
            </a:r>
            <a:r>
              <a:rPr lang="en-US" sz="3300" b="1" dirty="0" smtClean="0">
                <a:solidFill>
                  <a:srgbClr val="002060"/>
                </a:solidFill>
                <a:effectLst>
                  <a:outerShdw blurRad="38100" dist="38100" dir="2700000" algn="tl">
                    <a:srgbClr val="000000">
                      <a:alpha val="43137"/>
                    </a:srgbClr>
                  </a:outerShdw>
                </a:effectLst>
                <a:cs typeface="+mj-cs"/>
              </a:rPr>
              <a:t>[</a:t>
            </a:r>
            <a:endParaRPr lang="ar-EG" sz="3300" b="1" dirty="0" smtClean="0">
              <a:solidFill>
                <a:srgbClr val="002060"/>
              </a:solidFill>
              <a:effectLst>
                <a:outerShdw blurRad="38100" dist="38100" dir="2700000" algn="tl">
                  <a:srgbClr val="000000">
                    <a:alpha val="43137"/>
                  </a:srgbClr>
                </a:outerShdw>
              </a:effectLst>
              <a:cs typeface="+mj-cs"/>
            </a:endParaRPr>
          </a:p>
          <a:p>
            <a:pPr marL="0" indent="0">
              <a:buNone/>
            </a:pPr>
            <a:r>
              <a:rPr lang="en-US" sz="3300" b="1" dirty="0">
                <a:solidFill>
                  <a:srgbClr val="C00000"/>
                </a:solidFill>
                <a:effectLst>
                  <a:outerShdw blurRad="38100" dist="38100" dir="2700000" algn="tl">
                    <a:srgbClr val="000000">
                      <a:alpha val="43137"/>
                    </a:srgbClr>
                  </a:outerShdw>
                </a:effectLst>
                <a:cs typeface="+mj-cs"/>
              </a:rPr>
              <a:t/>
            </a:r>
            <a:br>
              <a:rPr lang="en-US" sz="3300" b="1" dirty="0">
                <a:solidFill>
                  <a:srgbClr val="C00000"/>
                </a:solidFill>
                <a:effectLst>
                  <a:outerShdw blurRad="38100" dist="38100" dir="2700000" algn="tl">
                    <a:srgbClr val="000000">
                      <a:alpha val="43137"/>
                    </a:srgbClr>
                  </a:outerShdw>
                </a:effectLst>
                <a:cs typeface="+mj-cs"/>
              </a:rPr>
            </a:br>
            <a:r>
              <a:rPr lang="en-US" sz="3300" b="1" dirty="0">
                <a:solidFill>
                  <a:srgbClr val="002060"/>
                </a:solidFill>
                <a:effectLst>
                  <a:outerShdw blurRad="38100" dist="38100" dir="2700000" algn="tl">
                    <a:srgbClr val="000000">
                      <a:alpha val="43137"/>
                    </a:srgbClr>
                  </a:outerShdw>
                </a:effectLst>
                <a:cs typeface="+mj-cs"/>
              </a:rPr>
              <a:t> </a:t>
            </a:r>
            <a:r>
              <a:rPr lang="ar-SA" sz="3300" b="1" dirty="0">
                <a:solidFill>
                  <a:srgbClr val="C00000"/>
                </a:solidFill>
                <a:effectLst>
                  <a:outerShdw blurRad="38100" dist="38100" dir="2700000" algn="tl">
                    <a:srgbClr val="000000">
                      <a:alpha val="43137"/>
                    </a:srgbClr>
                  </a:outerShdw>
                </a:effectLst>
                <a:cs typeface="+mj-cs"/>
              </a:rPr>
              <a:t>وفى الصحيـح عن أبى ذر عن النبى صلى الله عليه </a:t>
            </a:r>
            <a:r>
              <a:rPr lang="ar-SA" sz="3300" b="1" dirty="0" smtClean="0">
                <a:solidFill>
                  <a:srgbClr val="C00000"/>
                </a:solidFill>
                <a:effectLst>
                  <a:outerShdw blurRad="38100" dist="38100" dir="2700000" algn="tl">
                    <a:srgbClr val="000000">
                      <a:alpha val="43137"/>
                    </a:srgbClr>
                  </a:outerShdw>
                </a:effectLst>
                <a:cs typeface="+mj-cs"/>
              </a:rPr>
              <a:t>وسلم</a:t>
            </a:r>
            <a:r>
              <a:rPr lang="en-US" sz="3300" b="1" dirty="0" smtClean="0">
                <a:solidFill>
                  <a:srgbClr val="C00000"/>
                </a:solidFill>
                <a:effectLst>
                  <a:outerShdw blurRad="38100" dist="38100" dir="2700000" algn="tl">
                    <a:srgbClr val="000000">
                      <a:alpha val="43137"/>
                    </a:srgbClr>
                  </a:outerShdw>
                </a:effectLst>
                <a:cs typeface="+mj-cs"/>
              </a:rPr>
              <a:t>: </a:t>
            </a:r>
            <a:r>
              <a:rPr lang="ar-EG" sz="3300" b="1" dirty="0" smtClean="0">
                <a:solidFill>
                  <a:srgbClr val="002060"/>
                </a:solidFill>
                <a:effectLst>
                  <a:outerShdw blurRad="38100" dist="38100" dir="2700000" algn="tl">
                    <a:srgbClr val="000000">
                      <a:alpha val="43137"/>
                    </a:srgbClr>
                  </a:outerShdw>
                </a:effectLst>
                <a:cs typeface="+mj-cs"/>
              </a:rPr>
              <a:t> </a:t>
            </a:r>
            <a:r>
              <a:rPr lang="ar-SA" sz="3300" b="1" dirty="0" smtClean="0">
                <a:solidFill>
                  <a:srgbClr val="002060"/>
                </a:solidFill>
                <a:effectLst>
                  <a:outerShdw blurRad="38100" dist="38100" dir="2700000" algn="tl">
                    <a:srgbClr val="000000">
                      <a:alpha val="43137"/>
                    </a:srgbClr>
                  </a:outerShdw>
                </a:effectLst>
                <a:cs typeface="+mj-cs"/>
              </a:rPr>
              <a:t>"</a:t>
            </a:r>
            <a:r>
              <a:rPr lang="en-US" sz="3300" b="1" dirty="0" smtClean="0">
                <a:solidFill>
                  <a:srgbClr val="002060"/>
                </a:solidFill>
                <a:effectLst>
                  <a:outerShdw blurRad="38100" dist="38100" dir="2700000" algn="tl">
                    <a:srgbClr val="000000">
                      <a:alpha val="43137"/>
                    </a:srgbClr>
                  </a:outerShdw>
                </a:effectLst>
                <a:cs typeface="+mj-cs"/>
              </a:rPr>
              <a:t> </a:t>
            </a:r>
            <a:r>
              <a:rPr lang="ar-SA" sz="3300" b="1" dirty="0" smtClean="0">
                <a:solidFill>
                  <a:srgbClr val="002060"/>
                </a:solidFill>
                <a:effectLst>
                  <a:outerShdw blurRad="38100" dist="38100" dir="2700000" algn="tl">
                    <a:srgbClr val="000000">
                      <a:alpha val="43137"/>
                    </a:srgbClr>
                  </a:outerShdw>
                </a:effectLst>
                <a:cs typeface="+mj-cs"/>
              </a:rPr>
              <a:t>يقول </a:t>
            </a:r>
            <a:r>
              <a:rPr lang="ar-SA" sz="3300" b="1" dirty="0">
                <a:solidFill>
                  <a:srgbClr val="002060"/>
                </a:solidFill>
                <a:effectLst>
                  <a:outerShdw blurRad="38100" dist="38100" dir="2700000" algn="tl">
                    <a:srgbClr val="000000">
                      <a:alpha val="43137"/>
                    </a:srgbClr>
                  </a:outerShdw>
                </a:effectLst>
                <a:cs typeface="+mj-cs"/>
              </a:rPr>
              <a:t>الله تعالى‏:‏ يا عبادى إنكم تخطئون بالليل والنهار وأنا أغفر الذنوب جميعًا ولا أبالى، فاستغفرونى أغفر لكم‏"‏‏‏</a:t>
            </a:r>
            <a:r>
              <a:rPr lang="en-US" sz="3300" b="1" dirty="0">
                <a:solidFill>
                  <a:srgbClr val="002060"/>
                </a:solidFill>
                <a:effectLst>
                  <a:outerShdw blurRad="38100" dist="38100" dir="2700000" algn="tl">
                    <a:srgbClr val="000000">
                      <a:alpha val="43137"/>
                    </a:srgbClr>
                  </a:outerShdw>
                </a:effectLst>
                <a:cs typeface="+mj-cs"/>
              </a:rPr>
              <a:t>.</a:t>
            </a:r>
            <a:endParaRPr lang="ar-EG" sz="3300" b="1" dirty="0">
              <a:solidFill>
                <a:srgbClr val="00206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51166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75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75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75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75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75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76400" y="1254124"/>
            <a:ext cx="7296150" cy="6188075"/>
          </a:xfrm>
        </p:spPr>
        <p:txBody>
          <a:bodyPr>
            <a:normAutofit/>
          </a:bodyPr>
          <a:lstStyle/>
          <a:p>
            <a:pPr marL="0" indent="0">
              <a:buNone/>
            </a:pPr>
            <a:r>
              <a:rPr lang="ar-SA" sz="4000" b="1" u="sng" dirty="0">
                <a:solidFill>
                  <a:srgbClr val="C00000"/>
                </a:solidFill>
                <a:effectLst>
                  <a:outerShdw blurRad="38100" dist="38100" dir="2700000" algn="tl">
                    <a:srgbClr val="000000">
                      <a:alpha val="43137"/>
                    </a:srgbClr>
                  </a:outerShdw>
                </a:effectLst>
                <a:cs typeface="+mj-cs"/>
              </a:rPr>
              <a:t>وقال تعالى: </a:t>
            </a:r>
            <a:endParaRPr lang="ar-EG" sz="4000" b="1" u="sng" dirty="0" smtClean="0">
              <a:solidFill>
                <a:srgbClr val="C00000"/>
              </a:solidFill>
              <a:effectLst>
                <a:outerShdw blurRad="38100" dist="38100" dir="2700000" algn="tl">
                  <a:srgbClr val="000000">
                    <a:alpha val="43137"/>
                  </a:srgbClr>
                </a:outerShdw>
              </a:effectLst>
              <a:cs typeface="+mj-cs"/>
            </a:endParaRPr>
          </a:p>
          <a:p>
            <a:pPr marL="0" indent="0">
              <a:buNone/>
            </a:pPr>
            <a:r>
              <a:rPr lang="ar-SA" sz="4000" b="1" dirty="0" smtClean="0">
                <a:solidFill>
                  <a:srgbClr val="002060"/>
                </a:solidFill>
                <a:effectLst>
                  <a:outerShdw blurRad="38100" dist="38100" dir="2700000" algn="tl">
                    <a:srgbClr val="000000">
                      <a:alpha val="43137"/>
                    </a:srgbClr>
                  </a:outerShdw>
                </a:effectLst>
                <a:cs typeface="+mj-cs"/>
              </a:rPr>
              <a:t>﴿ </a:t>
            </a:r>
            <a:r>
              <a:rPr lang="ar-SA" sz="4000" b="1" dirty="0">
                <a:solidFill>
                  <a:srgbClr val="002060"/>
                </a:solidFill>
                <a:effectLst>
                  <a:outerShdw blurRad="38100" dist="38100" dir="2700000" algn="tl">
                    <a:srgbClr val="000000">
                      <a:alpha val="43137"/>
                    </a:srgbClr>
                  </a:outerShdw>
                </a:effectLst>
                <a:cs typeface="+mj-cs"/>
              </a:rPr>
              <a:t>يَا أَيُّهَا الَّذِينَ آمَنُوا تُوبُوا إِلَى اللَّهِ تَوْبَةً </a:t>
            </a:r>
            <a:endParaRPr lang="ar-EG" sz="4000" b="1" dirty="0" smtClean="0">
              <a:solidFill>
                <a:srgbClr val="002060"/>
              </a:solidFill>
              <a:effectLst>
                <a:outerShdw blurRad="38100" dist="38100" dir="2700000" algn="tl">
                  <a:srgbClr val="000000">
                    <a:alpha val="43137"/>
                  </a:srgbClr>
                </a:outerShdw>
              </a:effectLst>
              <a:cs typeface="+mj-cs"/>
            </a:endParaRPr>
          </a:p>
          <a:p>
            <a:pPr marL="0" indent="0">
              <a:buNone/>
            </a:pPr>
            <a:r>
              <a:rPr lang="ar-SA" sz="4000" b="1" dirty="0" smtClean="0">
                <a:solidFill>
                  <a:srgbClr val="002060"/>
                </a:solidFill>
                <a:effectLst>
                  <a:outerShdw blurRad="38100" dist="38100" dir="2700000" algn="tl">
                    <a:srgbClr val="000000">
                      <a:alpha val="43137"/>
                    </a:srgbClr>
                  </a:outerShdw>
                </a:effectLst>
                <a:cs typeface="+mj-cs"/>
              </a:rPr>
              <a:t>نَصُوحًا </a:t>
            </a:r>
            <a:r>
              <a:rPr lang="ar-SA" sz="4000" b="1" dirty="0">
                <a:solidFill>
                  <a:srgbClr val="002060"/>
                </a:solidFill>
                <a:effectLst>
                  <a:outerShdw blurRad="38100" dist="38100" dir="2700000" algn="tl">
                    <a:srgbClr val="000000">
                      <a:alpha val="43137"/>
                    </a:srgbClr>
                  </a:outerShdw>
                </a:effectLst>
                <a:cs typeface="+mj-cs"/>
              </a:rPr>
              <a:t>عَسَى رَبُّكُمْ أَنْ يُكَفِّرَ عَنْكُمْ </a:t>
            </a:r>
            <a:r>
              <a:rPr lang="ar-SA" sz="4000" b="1" dirty="0" smtClean="0">
                <a:solidFill>
                  <a:srgbClr val="002060"/>
                </a:solidFill>
                <a:effectLst>
                  <a:outerShdw blurRad="38100" dist="38100" dir="2700000" algn="tl">
                    <a:srgbClr val="000000">
                      <a:alpha val="43137"/>
                    </a:srgbClr>
                  </a:outerShdw>
                </a:effectLst>
                <a:cs typeface="+mj-cs"/>
              </a:rPr>
              <a:t>سَيِّئَاتِكُمْ</a:t>
            </a:r>
            <a:endParaRPr lang="ar-EG" sz="4000" b="1" dirty="0" smtClean="0">
              <a:solidFill>
                <a:srgbClr val="002060"/>
              </a:solidFill>
              <a:effectLst>
                <a:outerShdw blurRad="38100" dist="38100" dir="2700000" algn="tl">
                  <a:srgbClr val="000000">
                    <a:alpha val="43137"/>
                  </a:srgbClr>
                </a:outerShdw>
              </a:effectLst>
              <a:cs typeface="+mj-cs"/>
            </a:endParaRPr>
          </a:p>
          <a:p>
            <a:pPr marL="0" indent="0">
              <a:buNone/>
            </a:pPr>
            <a:r>
              <a:rPr lang="ar-SA" sz="4000" b="1" dirty="0" smtClean="0">
                <a:solidFill>
                  <a:srgbClr val="002060"/>
                </a:solidFill>
                <a:effectLst>
                  <a:outerShdw blurRad="38100" dist="38100" dir="2700000" algn="tl">
                    <a:srgbClr val="000000">
                      <a:alpha val="43137"/>
                    </a:srgbClr>
                  </a:outerShdw>
                </a:effectLst>
                <a:cs typeface="+mj-cs"/>
              </a:rPr>
              <a:t> </a:t>
            </a:r>
            <a:r>
              <a:rPr lang="ar-SA" sz="4000" b="1" dirty="0">
                <a:solidFill>
                  <a:srgbClr val="002060"/>
                </a:solidFill>
                <a:effectLst>
                  <a:outerShdw blurRad="38100" dist="38100" dir="2700000" algn="tl">
                    <a:srgbClr val="000000">
                      <a:alpha val="43137"/>
                    </a:srgbClr>
                  </a:outerShdw>
                </a:effectLst>
                <a:cs typeface="+mj-cs"/>
              </a:rPr>
              <a:t>وَيُدْخِلَكُمْ جَنَّاتٍ تَجْرِي مِنْ تَحْتِهَا الْأَنْهَارُ يَوْمَ لَا يُخْزِي اللَّهُ النَّبِيَّ وَالَّذِينَ آمَنُوا مَعَهُ نُورُهُمْ </a:t>
            </a:r>
            <a:endParaRPr lang="ar-EG" sz="4000" b="1" dirty="0" smtClean="0">
              <a:solidFill>
                <a:srgbClr val="002060"/>
              </a:solidFill>
              <a:effectLst>
                <a:outerShdw blurRad="38100" dist="38100" dir="2700000" algn="tl">
                  <a:srgbClr val="000000">
                    <a:alpha val="43137"/>
                  </a:srgbClr>
                </a:outerShdw>
              </a:effectLst>
              <a:cs typeface="+mj-cs"/>
            </a:endParaRPr>
          </a:p>
          <a:p>
            <a:pPr marL="0" indent="0">
              <a:buNone/>
            </a:pPr>
            <a:r>
              <a:rPr lang="ar-SA" sz="4000" b="1" dirty="0" smtClean="0">
                <a:solidFill>
                  <a:srgbClr val="002060"/>
                </a:solidFill>
                <a:effectLst>
                  <a:outerShdw blurRad="38100" dist="38100" dir="2700000" algn="tl">
                    <a:srgbClr val="000000">
                      <a:alpha val="43137"/>
                    </a:srgbClr>
                  </a:outerShdw>
                </a:effectLst>
                <a:cs typeface="+mj-cs"/>
              </a:rPr>
              <a:t>يَسْعَى </a:t>
            </a:r>
            <a:r>
              <a:rPr lang="ar-SA" sz="4000" b="1" dirty="0">
                <a:solidFill>
                  <a:srgbClr val="002060"/>
                </a:solidFill>
                <a:effectLst>
                  <a:outerShdw blurRad="38100" dist="38100" dir="2700000" algn="tl">
                    <a:srgbClr val="000000">
                      <a:alpha val="43137"/>
                    </a:srgbClr>
                  </a:outerShdw>
                </a:effectLst>
                <a:cs typeface="+mj-cs"/>
              </a:rPr>
              <a:t>بَيْنَ أَيْدِيهِمْ وَبِأَيْمَانِهِمْ يَقُولُونَ </a:t>
            </a:r>
            <a:r>
              <a:rPr lang="ar-SA" sz="4000" b="1" dirty="0" smtClean="0">
                <a:solidFill>
                  <a:srgbClr val="002060"/>
                </a:solidFill>
                <a:effectLst>
                  <a:outerShdw blurRad="38100" dist="38100" dir="2700000" algn="tl">
                    <a:srgbClr val="000000">
                      <a:alpha val="43137"/>
                    </a:srgbClr>
                  </a:outerShdw>
                </a:effectLst>
                <a:cs typeface="+mj-cs"/>
              </a:rPr>
              <a:t>رَبَّنَا</a:t>
            </a:r>
            <a:endParaRPr lang="ar-EG" sz="4000" b="1" dirty="0" smtClean="0">
              <a:solidFill>
                <a:srgbClr val="002060"/>
              </a:solidFill>
              <a:effectLst>
                <a:outerShdw blurRad="38100" dist="38100" dir="2700000" algn="tl">
                  <a:srgbClr val="000000">
                    <a:alpha val="43137"/>
                  </a:srgbClr>
                </a:outerShdw>
              </a:effectLst>
              <a:cs typeface="+mj-cs"/>
            </a:endParaRPr>
          </a:p>
          <a:p>
            <a:pPr marL="0" indent="0">
              <a:buNone/>
            </a:pPr>
            <a:r>
              <a:rPr lang="ar-SA" sz="4000" b="1" dirty="0" smtClean="0">
                <a:solidFill>
                  <a:srgbClr val="002060"/>
                </a:solidFill>
                <a:effectLst>
                  <a:outerShdw blurRad="38100" dist="38100" dir="2700000" algn="tl">
                    <a:srgbClr val="000000">
                      <a:alpha val="43137"/>
                    </a:srgbClr>
                  </a:outerShdw>
                </a:effectLst>
                <a:cs typeface="+mj-cs"/>
              </a:rPr>
              <a:t> </a:t>
            </a:r>
            <a:r>
              <a:rPr lang="ar-SA" sz="4000" b="1" dirty="0">
                <a:solidFill>
                  <a:srgbClr val="002060"/>
                </a:solidFill>
                <a:effectLst>
                  <a:outerShdw blurRad="38100" dist="38100" dir="2700000" algn="tl">
                    <a:srgbClr val="000000">
                      <a:alpha val="43137"/>
                    </a:srgbClr>
                  </a:outerShdw>
                </a:effectLst>
                <a:cs typeface="+mj-cs"/>
              </a:rPr>
              <a:t>أَتْمِمْ لَنَا نُورَنَا وَاغْفِرْ لَنَا إِنَّكَ عَلَى كُلِّ شَيْءٍ قَدِيرٌ ﴾ </a:t>
            </a:r>
            <a:r>
              <a:rPr lang="ar-SA" sz="2400" b="1" dirty="0">
                <a:solidFill>
                  <a:srgbClr val="002060"/>
                </a:solidFill>
                <a:effectLst>
                  <a:outerShdw blurRad="38100" dist="38100" dir="2700000" algn="tl">
                    <a:srgbClr val="000000">
                      <a:alpha val="43137"/>
                    </a:srgbClr>
                  </a:outerShdw>
                </a:effectLst>
                <a:cs typeface="+mj-cs"/>
              </a:rPr>
              <a:t>[</a:t>
            </a:r>
            <a:r>
              <a:rPr lang="ar-SA" sz="2400" b="1" dirty="0" smtClean="0">
                <a:solidFill>
                  <a:srgbClr val="002060"/>
                </a:solidFill>
                <a:effectLst>
                  <a:outerShdw blurRad="38100" dist="38100" dir="2700000" algn="tl">
                    <a:srgbClr val="000000">
                      <a:alpha val="43137"/>
                    </a:srgbClr>
                  </a:outerShdw>
                </a:effectLst>
                <a:cs typeface="+mj-cs"/>
              </a:rPr>
              <a:t>التحريم</a:t>
            </a:r>
            <a:r>
              <a:rPr lang="en-US" sz="2400" b="1" dirty="0" smtClean="0">
                <a:solidFill>
                  <a:srgbClr val="002060"/>
                </a:solidFill>
                <a:effectLst>
                  <a:outerShdw blurRad="38100" dist="38100" dir="2700000" algn="tl">
                    <a:srgbClr val="000000">
                      <a:alpha val="43137"/>
                    </a:srgbClr>
                  </a:outerShdw>
                </a:effectLst>
                <a:cs typeface="+mj-cs"/>
              </a:rPr>
              <a:t>[</a:t>
            </a:r>
            <a:r>
              <a:rPr lang="ar-SA" sz="2400" b="1" dirty="0" smtClean="0">
                <a:solidFill>
                  <a:srgbClr val="002060"/>
                </a:solidFill>
                <a:effectLst>
                  <a:outerShdw blurRad="38100" dist="38100" dir="2700000" algn="tl">
                    <a:srgbClr val="000000">
                      <a:alpha val="43137"/>
                    </a:srgbClr>
                  </a:outerShdw>
                </a:effectLst>
                <a:cs typeface="+mj-cs"/>
              </a:rPr>
              <a:t> </a:t>
            </a:r>
            <a:endParaRPr lang="ar-EG" sz="2400" b="1" dirty="0">
              <a:solidFill>
                <a:srgbClr val="002060"/>
              </a:solidFill>
              <a:effectLst>
                <a:outerShdw blurRad="38100" dist="38100" dir="2700000" algn="tl">
                  <a:srgbClr val="000000">
                    <a:alpha val="43137"/>
                  </a:srgbClr>
                </a:outerShdw>
              </a:effectLst>
              <a:cs typeface="+mj-cs"/>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99381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strips(downLeft)">
                                      <p:cBhvr>
                                        <p:cTn id="18" dur="750"/>
                                        <p:tgtEl>
                                          <p:spTgt spid="3">
                                            <p:txEl>
                                              <p:pRg st="3" end="3"/>
                                            </p:txEl>
                                          </p:spTgt>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strips(downLeft)">
                                      <p:cBhvr>
                                        <p:cTn id="21" dur="750"/>
                                        <p:tgtEl>
                                          <p:spTgt spid="3">
                                            <p:txEl>
                                              <p:pRg st="4" end="4"/>
                                            </p:txEl>
                                          </p:spTgt>
                                        </p:tgtEl>
                                      </p:cBhvr>
                                    </p:animEffect>
                                  </p:childTnLst>
                                </p:cTn>
                              </p:par>
                              <p:par>
                                <p:cTn id="22" presetID="18" presetClass="entr" presetSubtype="12"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strips(downLeft)">
                                      <p:cBhvr>
                                        <p:cTn id="24" dur="75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2050" y="1343024"/>
            <a:ext cx="7886700" cy="5032375"/>
          </a:xfrm>
        </p:spPr>
        <p:txBody>
          <a:bodyPr>
            <a:normAutofit/>
          </a:bodyPr>
          <a:lstStyle/>
          <a:p>
            <a:pPr marL="0" indent="0">
              <a:buNone/>
            </a:pPr>
            <a:r>
              <a:rPr lang="ar-SA" sz="4000" b="1" dirty="0">
                <a:solidFill>
                  <a:srgbClr val="002060"/>
                </a:solidFill>
                <a:effectLst>
                  <a:outerShdw blurRad="38100" dist="38100" dir="2700000" algn="tl">
                    <a:srgbClr val="000000">
                      <a:alpha val="43137"/>
                    </a:srgbClr>
                  </a:outerShdw>
                </a:effectLst>
              </a:rPr>
              <a:t>فمَن تاب ومات على تلك التوبة</a:t>
            </a:r>
            <a:r>
              <a:rPr lang="ar-SA" sz="4000" b="1" dirty="0" smtClean="0">
                <a:solidFill>
                  <a:srgbClr val="002060"/>
                </a:solidFill>
                <a:effectLst>
                  <a:outerShdw blurRad="38100" dist="38100" dir="2700000" algn="tl">
                    <a:srgbClr val="000000">
                      <a:alpha val="43137"/>
                    </a:srgbClr>
                  </a:outerShdw>
                </a:effectLst>
              </a:rPr>
              <a:t>،</a:t>
            </a:r>
            <a:endParaRPr lang="en-US" sz="4000" b="1" dirty="0" smtClean="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فقد رزقه الله حُسْن الخاتمة؛ لأنه </a:t>
            </a:r>
            <a:r>
              <a:rPr lang="ar-SA" sz="4000" b="1" dirty="0" smtClean="0">
                <a:solidFill>
                  <a:srgbClr val="002060"/>
                </a:solidFill>
                <a:effectLst>
                  <a:outerShdw blurRad="38100" dist="38100" dir="2700000" algn="tl">
                    <a:srgbClr val="000000">
                      <a:alpha val="43137"/>
                    </a:srgbClr>
                  </a:outerShdw>
                </a:effectLst>
              </a:rPr>
              <a:t>يُبْعَث</a:t>
            </a:r>
            <a:endParaRPr lang="en-US" sz="4000" b="1" dirty="0" smtClean="0">
              <a:solidFill>
                <a:srgbClr val="002060"/>
              </a:solidFill>
              <a:effectLst>
                <a:outerShdw blurRad="38100" dist="38100" dir="2700000" algn="tl">
                  <a:srgbClr val="000000">
                    <a:alpha val="43137"/>
                  </a:srgbClr>
                </a:outerShdw>
              </a:effectLst>
            </a:endParaRPr>
          </a:p>
          <a:p>
            <a:pPr marL="0" indent="0">
              <a:buNone/>
            </a:pPr>
            <a:r>
              <a:rPr lang="ar-SA"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تائبًا يوم القيامة من كلِّ الذنوب</a:t>
            </a:r>
            <a:r>
              <a:rPr lang="en-US" sz="4000" b="1" dirty="0" smtClean="0">
                <a:solidFill>
                  <a:srgbClr val="002060"/>
                </a:solidFill>
                <a:effectLst>
                  <a:outerShdw blurRad="38100" dist="38100" dir="2700000" algn="tl">
                    <a:srgbClr val="000000">
                      <a:alpha val="43137"/>
                    </a:srgbClr>
                  </a:outerShdw>
                </a:effectLst>
              </a:rPr>
              <a:t>..</a:t>
            </a:r>
            <a:endParaRPr lang="ar-EG" sz="4000" b="1" dirty="0" smtClean="0">
              <a:solidFill>
                <a:srgbClr val="002060"/>
              </a:solidFill>
              <a:effectLst>
                <a:outerShdw blurRad="38100" dist="38100" dir="2700000" algn="tl">
                  <a:srgbClr val="000000">
                    <a:alpha val="43137"/>
                  </a:srgbClr>
                </a:outerShdw>
              </a:effectLst>
            </a:endParaRPr>
          </a:p>
          <a:p>
            <a:pPr marL="0" indent="0">
              <a:buNone/>
            </a:pPr>
            <a:r>
              <a:rPr lang="en-US" sz="2000" b="1" dirty="0">
                <a:solidFill>
                  <a:srgbClr val="002060"/>
                </a:solidFill>
                <a:effectLst>
                  <a:outerShdw blurRad="38100" dist="38100" dir="2700000" algn="tl">
                    <a:srgbClr val="000000">
                      <a:alpha val="43137"/>
                    </a:srgbClr>
                  </a:outerShdw>
                </a:effectLst>
              </a:rPr>
              <a:t/>
            </a:r>
            <a:br>
              <a:rPr lang="en-US" sz="2000" b="1" dirty="0">
                <a:solidFill>
                  <a:srgbClr val="002060"/>
                </a:solidFill>
                <a:effectLst>
                  <a:outerShdw blurRad="38100" dist="38100" dir="2700000" algn="tl">
                    <a:srgbClr val="000000">
                      <a:alpha val="43137"/>
                    </a:srgbClr>
                  </a:outerShdw>
                </a:effectLst>
              </a:rPr>
            </a:br>
            <a:r>
              <a:rPr lang="en-US" sz="4000" b="1" dirty="0">
                <a:solidFill>
                  <a:srgbClr val="002060"/>
                </a:solidFill>
                <a:effectLst>
                  <a:outerShdw blurRad="38100" dist="38100" dir="2700000" algn="tl">
                    <a:srgbClr val="000000">
                      <a:alpha val="43137"/>
                    </a:srgbClr>
                  </a:outerShdw>
                </a:effectLst>
              </a:rPr>
              <a:t> </a:t>
            </a:r>
            <a:r>
              <a:rPr lang="ar-SA" sz="4000" b="1" dirty="0">
                <a:solidFill>
                  <a:srgbClr val="C00000"/>
                </a:solidFill>
                <a:effectLst>
                  <a:outerShdw blurRad="38100" dist="38100" dir="2700000" algn="tl">
                    <a:srgbClr val="000000">
                      <a:alpha val="43137"/>
                    </a:srgbClr>
                  </a:outerShdw>
                </a:effectLst>
              </a:rPr>
              <a:t>كما قال النبي -صلى الله عليه وسلم-: </a:t>
            </a:r>
            <a:endParaRPr lang="en-US" sz="4000" b="1" dirty="0">
              <a:solidFill>
                <a:srgbClr val="C00000"/>
              </a:solidFill>
              <a:effectLst>
                <a:outerShdw blurRad="38100" dist="38100" dir="2700000" algn="tl">
                  <a:srgbClr val="000000">
                    <a:alpha val="43137"/>
                  </a:srgbClr>
                </a:outerShdw>
              </a:effectLst>
            </a:endParaRPr>
          </a:p>
          <a:p>
            <a:pPr marL="0" indent="0">
              <a:buNone/>
            </a:pPr>
            <a:r>
              <a:rPr lang="ar-SA" sz="4000" b="1" dirty="0" smtClean="0">
                <a:solidFill>
                  <a:srgbClr val="C00000"/>
                </a:solidFill>
                <a:effectLst>
                  <a:outerShdw blurRad="38100" dist="38100" dir="2700000" algn="tl">
                    <a:srgbClr val="000000">
                      <a:alpha val="43137"/>
                    </a:srgbClr>
                  </a:outerShdw>
                </a:effectLst>
              </a:rPr>
              <a:t>(</a:t>
            </a:r>
            <a:r>
              <a:rPr lang="en-US" sz="4000" b="1" dirty="0" smtClean="0">
                <a:solidFill>
                  <a:srgbClr val="C00000"/>
                </a:solidFill>
                <a:effectLst>
                  <a:outerShdw blurRad="38100" dist="38100" dir="2700000" algn="tl">
                    <a:srgbClr val="000000">
                      <a:alpha val="43137"/>
                    </a:srgbClr>
                  </a:outerShdw>
                </a:effectLst>
              </a:rPr>
              <a:t> </a:t>
            </a:r>
            <a:r>
              <a:rPr lang="ar-SA" sz="4000" b="1" dirty="0" smtClean="0">
                <a:solidFill>
                  <a:srgbClr val="C00000"/>
                </a:solidFill>
                <a:effectLst>
                  <a:outerShdw blurRad="38100" dist="38100" dir="2700000" algn="tl">
                    <a:srgbClr val="000000">
                      <a:alpha val="43137"/>
                    </a:srgbClr>
                  </a:outerShdw>
                </a:effectLst>
              </a:rPr>
              <a:t>مَن </a:t>
            </a:r>
            <a:r>
              <a:rPr lang="ar-SA" sz="4000" b="1" dirty="0">
                <a:solidFill>
                  <a:srgbClr val="C00000"/>
                </a:solidFill>
                <a:effectLst>
                  <a:outerShdw blurRad="38100" dist="38100" dir="2700000" algn="tl">
                    <a:srgbClr val="000000">
                      <a:alpha val="43137"/>
                    </a:srgbClr>
                  </a:outerShdw>
                </a:effectLst>
              </a:rPr>
              <a:t>مات على شيء، بعثه الله </a:t>
            </a:r>
            <a:r>
              <a:rPr lang="ar-SA" sz="4000" b="1" dirty="0" smtClean="0">
                <a:solidFill>
                  <a:srgbClr val="C00000"/>
                </a:solidFill>
                <a:effectLst>
                  <a:outerShdw blurRad="38100" dist="38100" dir="2700000" algn="tl">
                    <a:srgbClr val="000000">
                      <a:alpha val="43137"/>
                    </a:srgbClr>
                  </a:outerShdw>
                </a:effectLst>
              </a:rPr>
              <a:t>عليه</a:t>
            </a:r>
            <a:r>
              <a:rPr lang="en-US" sz="4000" b="1" dirty="0" smtClean="0">
                <a:solidFill>
                  <a:srgbClr val="C00000"/>
                </a:solidFill>
                <a:effectLst>
                  <a:outerShdw blurRad="38100" dist="38100" dir="2700000" algn="tl">
                    <a:srgbClr val="000000">
                      <a:alpha val="43137"/>
                    </a:srgbClr>
                  </a:outerShdw>
                </a:effectLst>
              </a:rPr>
              <a:t>(</a:t>
            </a:r>
            <a:r>
              <a:rPr lang="en-US" sz="4000" b="1" dirty="0">
                <a:solidFill>
                  <a:srgbClr val="002060"/>
                </a:solidFill>
                <a:effectLst>
                  <a:outerShdw blurRad="38100" dist="38100" dir="2700000" algn="tl">
                    <a:srgbClr val="000000">
                      <a:alpha val="43137"/>
                    </a:srgbClr>
                  </a:outerShdw>
                </a:effectLst>
              </a:rPr>
              <a:t/>
            </a:r>
            <a:br>
              <a:rPr lang="en-US" sz="4000" b="1" dirty="0">
                <a:solidFill>
                  <a:srgbClr val="002060"/>
                </a:solidFill>
                <a:effectLst>
                  <a:outerShdw blurRad="38100" dist="38100" dir="2700000" algn="tl">
                    <a:srgbClr val="000000">
                      <a:alpha val="43137"/>
                    </a:srgbClr>
                  </a:outerShdw>
                </a:effectLst>
              </a:rPr>
            </a:b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290936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75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75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8" dur="750"/>
                                        <p:tgtEl>
                                          <p:spTgt spid="3">
                                            <p:txEl>
                                              <p:pRg st="3" end="3"/>
                                            </p:txEl>
                                          </p:spTgt>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1" dur="75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5275" y="1285874"/>
            <a:ext cx="7493000" cy="6696075"/>
          </a:xfrm>
        </p:spPr>
        <p:txBody>
          <a:bodyPr>
            <a:noAutofit/>
          </a:bodyPr>
          <a:lstStyle/>
          <a:p>
            <a:pPr marL="0" indent="0">
              <a:buNone/>
            </a:pPr>
            <a:r>
              <a:rPr lang="en-US" sz="3300" b="1" dirty="0">
                <a:effectLst>
                  <a:outerShdw blurRad="38100" dist="38100" dir="2700000" algn="tl">
                    <a:srgbClr val="000000">
                      <a:alpha val="43137"/>
                    </a:srgbClr>
                  </a:outerShdw>
                </a:effectLst>
              </a:rPr>
              <a:t> </a:t>
            </a:r>
            <a:r>
              <a:rPr lang="ar-SA" sz="3300" b="1" u="sng" dirty="0" smtClean="0">
                <a:solidFill>
                  <a:srgbClr val="FF0000"/>
                </a:solidFill>
                <a:effectLst>
                  <a:outerShdw blurRad="38100" dist="38100" dir="2700000" algn="tl">
                    <a:srgbClr val="000000">
                      <a:alpha val="43137"/>
                    </a:srgbClr>
                  </a:outerShdw>
                </a:effectLst>
              </a:rPr>
              <a:t>ودليل أن التوبة سبب لحسن خاتمة </a:t>
            </a:r>
            <a:r>
              <a:rPr lang="ar-EG" sz="3300" b="1" u="sng" dirty="0" smtClean="0">
                <a:solidFill>
                  <a:srgbClr val="FF0000"/>
                </a:solidFill>
                <a:effectLst>
                  <a:outerShdw blurRad="38100" dist="38100" dir="2700000" algn="tl">
                    <a:srgbClr val="000000">
                      <a:alpha val="43137"/>
                    </a:srgbClr>
                  </a:outerShdw>
                </a:effectLst>
              </a:rPr>
              <a:t>:</a:t>
            </a:r>
            <a:r>
              <a:rPr lang="en-US" sz="3300" b="1" dirty="0">
                <a:effectLst>
                  <a:outerShdw blurRad="38100" dist="38100" dir="2700000" algn="tl">
                    <a:srgbClr val="000000">
                      <a:alpha val="43137"/>
                    </a:srgbClr>
                  </a:outerShdw>
                </a:effectLst>
              </a:rPr>
              <a:t/>
            </a:r>
            <a:br>
              <a:rPr lang="en-US" sz="3300" b="1" dirty="0">
                <a:effectLst>
                  <a:outerShdw blurRad="38100" dist="38100" dir="2700000" algn="tl">
                    <a:srgbClr val="000000">
                      <a:alpha val="43137"/>
                    </a:srgbClr>
                  </a:outerShdw>
                </a:effectLst>
              </a:rPr>
            </a:br>
            <a:endParaRPr lang="ar-EG" sz="3300" b="1" dirty="0" smtClean="0">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ولا </a:t>
            </a:r>
            <a:r>
              <a:rPr lang="ar-SA" sz="3300" b="1" dirty="0">
                <a:solidFill>
                  <a:srgbClr val="002060"/>
                </a:solidFill>
                <a:effectLst>
                  <a:outerShdw blurRad="38100" dist="38100" dir="2700000" algn="tl">
                    <a:srgbClr val="000000">
                      <a:alpha val="43137"/>
                    </a:srgbClr>
                  </a:outerShdw>
                </a:effectLst>
              </a:rPr>
              <a:t>أدل على ذلك من الحديث الرائع </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الذي </a:t>
            </a:r>
            <a:r>
              <a:rPr lang="ar-SA" sz="3300" b="1" dirty="0">
                <a:solidFill>
                  <a:srgbClr val="002060"/>
                </a:solidFill>
                <a:effectLst>
                  <a:outerShdw blurRad="38100" dist="38100" dir="2700000" algn="tl">
                    <a:srgbClr val="000000">
                      <a:alpha val="43137"/>
                    </a:srgbClr>
                  </a:outerShdw>
                </a:effectLst>
              </a:rPr>
              <a:t>أخرجه الإمام مسلم عن أبي سعيد الخُدْري أن النبي -صلى الله عليه </a:t>
            </a:r>
            <a:r>
              <a:rPr lang="ar-SA" sz="3300" b="1" dirty="0" smtClean="0">
                <a:solidFill>
                  <a:srgbClr val="002060"/>
                </a:solidFill>
                <a:effectLst>
                  <a:outerShdw blurRad="38100" dist="38100" dir="2700000" algn="tl">
                    <a:srgbClr val="000000">
                      <a:alpha val="43137"/>
                    </a:srgbClr>
                  </a:outerShdw>
                </a:effectLst>
              </a:rPr>
              <a:t>وسلم-</a:t>
            </a:r>
            <a:endParaRPr lang="ar-EG" sz="3300" b="1" dirty="0" smtClean="0">
              <a:solidFill>
                <a:srgbClr val="002060"/>
              </a:solidFill>
              <a:effectLst>
                <a:outerShdw blurRad="38100" dist="38100" dir="2700000" algn="tl">
                  <a:srgbClr val="000000">
                    <a:alpha val="43137"/>
                  </a:srgbClr>
                </a:outerShdw>
              </a:effectLst>
            </a:endParaRPr>
          </a:p>
          <a:p>
            <a:pPr marL="0" indent="0">
              <a:buNone/>
            </a:pPr>
            <a:r>
              <a:rPr lang="ar-SA" sz="3300" b="1" dirty="0" smtClean="0">
                <a:solidFill>
                  <a:srgbClr val="002060"/>
                </a:solidFill>
                <a:effectLst>
                  <a:outerShdw blurRad="38100" dist="38100" dir="2700000" algn="tl">
                    <a:srgbClr val="000000">
                      <a:alpha val="43137"/>
                    </a:srgbClr>
                  </a:outerShdw>
                </a:effectLst>
              </a:rPr>
              <a:t> </a:t>
            </a:r>
            <a:r>
              <a:rPr lang="ar-SA" sz="3300" b="1" dirty="0">
                <a:solidFill>
                  <a:srgbClr val="002060"/>
                </a:solidFill>
                <a:effectLst>
                  <a:outerShdw blurRad="38100" dist="38100" dir="2700000" algn="tl">
                    <a:srgbClr val="000000">
                      <a:alpha val="43137"/>
                    </a:srgbClr>
                  </a:outerShdw>
                </a:effectLst>
              </a:rPr>
              <a:t>قال</a:t>
            </a:r>
            <a:r>
              <a:rPr lang="en-US" sz="3300" b="1" dirty="0">
                <a:solidFill>
                  <a:srgbClr val="002060"/>
                </a:solidFill>
                <a:effectLst>
                  <a:outerShdw blurRad="38100" dist="38100" dir="2700000" algn="tl">
                    <a:srgbClr val="000000">
                      <a:alpha val="43137"/>
                    </a:srgbClr>
                  </a:outerShdw>
                </a:effectLst>
              </a:rPr>
              <a:t>: </a:t>
            </a:r>
            <a:br>
              <a:rPr lang="en-US" sz="3300" b="1" dirty="0">
                <a:solidFill>
                  <a:srgbClr val="002060"/>
                </a:solidFill>
                <a:effectLst>
                  <a:outerShdw blurRad="38100" dist="38100" dir="2700000" algn="tl">
                    <a:srgbClr val="000000">
                      <a:alpha val="43137"/>
                    </a:srgbClr>
                  </a:outerShdw>
                </a:effectLst>
              </a:rPr>
            </a:br>
            <a:r>
              <a:rPr lang="en-US" sz="3300" b="1" dirty="0" smtClean="0">
                <a:solidFill>
                  <a:srgbClr val="002060"/>
                </a:solidFill>
                <a:effectLst>
                  <a:outerShdw blurRad="38100" dist="38100" dir="2700000" algn="tl">
                    <a:srgbClr val="000000">
                      <a:alpha val="43137"/>
                    </a:srgbClr>
                  </a:outerShdw>
                </a:effectLst>
              </a:rPr>
              <a:t>) </a:t>
            </a:r>
            <a:r>
              <a:rPr lang="ar-SA" sz="3300" b="1" dirty="0" smtClean="0">
                <a:solidFill>
                  <a:srgbClr val="002060"/>
                </a:solidFill>
                <a:effectLst>
                  <a:outerShdw blurRad="38100" dist="38100" dir="2700000" algn="tl">
                    <a:srgbClr val="000000">
                      <a:alpha val="43137"/>
                    </a:srgbClr>
                  </a:outerShdw>
                </a:effectLst>
              </a:rPr>
              <a:t>كان </a:t>
            </a:r>
            <a:r>
              <a:rPr lang="ar-SA" sz="3300" b="1" dirty="0">
                <a:solidFill>
                  <a:srgbClr val="002060"/>
                </a:solidFill>
                <a:effectLst>
                  <a:outerShdw blurRad="38100" dist="38100" dir="2700000" algn="tl">
                    <a:srgbClr val="000000">
                      <a:alpha val="43137"/>
                    </a:srgbClr>
                  </a:outerShdw>
                </a:effectLst>
              </a:rPr>
              <a:t>فيمن كان قبلكم رجلٌ قَتل تِسعةً وتسعين نفْسًا، </a:t>
            </a:r>
            <a:r>
              <a:rPr lang="ar-SA" sz="3300" b="1" dirty="0" smtClean="0">
                <a:solidFill>
                  <a:srgbClr val="002060"/>
                </a:solidFill>
                <a:effectLst>
                  <a:outerShdw blurRad="38100" dist="38100" dir="2700000" algn="tl">
                    <a:srgbClr val="000000">
                      <a:alpha val="43137"/>
                    </a:srgbClr>
                  </a:outerShdw>
                </a:effectLst>
              </a:rPr>
              <a:t>فسأل </a:t>
            </a:r>
            <a:r>
              <a:rPr lang="ar-SA" sz="3300" b="1" dirty="0">
                <a:solidFill>
                  <a:srgbClr val="002060"/>
                </a:solidFill>
                <a:effectLst>
                  <a:outerShdw blurRad="38100" dist="38100" dir="2700000" algn="tl">
                    <a:srgbClr val="000000">
                      <a:alpha val="43137"/>
                    </a:srgbClr>
                  </a:outerShdw>
                </a:effectLst>
              </a:rPr>
              <a:t>عن أعلم أهل الأرض، فدُلَّ على راهبٍ، فأتاه فقال: إنه قتَلَ تسعةً وتسعين نفسًا، فهل له من توبة؟ فقال: لا، فقتله، فكمَّل به مائة</a:t>
            </a:r>
            <a:r>
              <a:rPr lang="ar-SA" sz="3300" b="1" dirty="0" smtClean="0">
                <a:solidFill>
                  <a:srgbClr val="002060"/>
                </a:solidFill>
                <a:effectLst>
                  <a:outerShdw blurRad="38100" dist="38100" dir="2700000" algn="tl">
                    <a:srgbClr val="000000">
                      <a:alpha val="43137"/>
                    </a:srgbClr>
                  </a:outerShdw>
                </a:effectLst>
              </a:rPr>
              <a:t>،</a:t>
            </a:r>
            <a:endParaRPr lang="ar-EG" sz="33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517062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750"/>
                                        <p:tgtEl>
                                          <p:spTgt spid="3">
                                            <p:txEl>
                                              <p:pRg st="1" end="1"/>
                                            </p:txEl>
                                          </p:spTgt>
                                        </p:tgtEl>
                                      </p:cBhvr>
                                    </p:animEffect>
                                    <p:anim calcmode="lin" valueType="num">
                                      <p:cBhvr>
                                        <p:cTn id="15"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75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750"/>
                                        <p:tgtEl>
                                          <p:spTgt spid="3">
                                            <p:txEl>
                                              <p:pRg st="2" end="2"/>
                                            </p:txEl>
                                          </p:spTgt>
                                        </p:tgtEl>
                                      </p:cBhvr>
                                    </p:animEffect>
                                    <p:anim calcmode="lin" valueType="num">
                                      <p:cBhvr>
                                        <p:cTn id="20"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75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750"/>
                                        <p:tgtEl>
                                          <p:spTgt spid="3">
                                            <p:txEl>
                                              <p:pRg st="3" end="3"/>
                                            </p:txEl>
                                          </p:spTgt>
                                        </p:tgtEl>
                                      </p:cBhvr>
                                    </p:animEffect>
                                    <p:anim calcmode="lin" valueType="num">
                                      <p:cBhvr>
                                        <p:cTn id="27"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2050" y="1498599"/>
            <a:ext cx="7886700" cy="6416676"/>
          </a:xfrm>
        </p:spPr>
        <p:txBody>
          <a:bodyPr>
            <a:normAutofit/>
          </a:bodyPr>
          <a:lstStyle/>
          <a:p>
            <a:pPr marL="0" indent="0">
              <a:buNone/>
            </a:pPr>
            <a:r>
              <a:rPr lang="ar-SA" sz="3000" b="1" dirty="0">
                <a:solidFill>
                  <a:srgbClr val="002060"/>
                </a:solidFill>
                <a:effectLst>
                  <a:outerShdw blurRad="38100" dist="38100" dir="2700000" algn="tl">
                    <a:srgbClr val="000000">
                      <a:alpha val="43137"/>
                    </a:srgbClr>
                  </a:outerShdw>
                </a:effectLst>
              </a:rPr>
              <a:t>ثم سأل عن أعلم أهل الأرض، </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فَدُل </a:t>
            </a:r>
            <a:r>
              <a:rPr lang="ar-SA" sz="3000" b="1" dirty="0">
                <a:solidFill>
                  <a:srgbClr val="002060"/>
                </a:solidFill>
                <a:effectLst>
                  <a:outerShdw blurRad="38100" dist="38100" dir="2700000" algn="tl">
                    <a:srgbClr val="000000">
                      <a:alpha val="43137"/>
                    </a:srgbClr>
                  </a:outerShdw>
                </a:effectLst>
              </a:rPr>
              <a:t>على رجل عَالِم، فقال: إنه قتل </a:t>
            </a:r>
            <a:r>
              <a:rPr lang="ar-SA" sz="3000" b="1" dirty="0" smtClean="0">
                <a:solidFill>
                  <a:srgbClr val="002060"/>
                </a:solidFill>
                <a:effectLst>
                  <a:outerShdw blurRad="38100" dist="38100" dir="2700000" algn="tl">
                    <a:srgbClr val="000000">
                      <a:alpha val="43137"/>
                    </a:srgbClr>
                  </a:outerShdw>
                </a:effectLst>
              </a:rPr>
              <a:t>مائة</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نفس، فهل له من توبة؟ قال: نعم، ومَن </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يَحولُ </a:t>
            </a:r>
            <a:r>
              <a:rPr lang="ar-SA" sz="3000" b="1" dirty="0">
                <a:solidFill>
                  <a:srgbClr val="002060"/>
                </a:solidFill>
                <a:effectLst>
                  <a:outerShdw blurRad="38100" dist="38100" dir="2700000" algn="tl">
                    <a:srgbClr val="000000">
                      <a:alpha val="43137"/>
                    </a:srgbClr>
                  </a:outerShdw>
                </a:effectLst>
              </a:rPr>
              <a:t>بينه وبين التَّوبة؟</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انطلِقْ إلى أرض كذا وكذا، فإن بها أُناسًا يعبدون الله، فاعبُدِ اللهَ معهم، ولا تَرجع إلى أرضك؛ فإنها أرضُ </a:t>
            </a:r>
            <a:r>
              <a:rPr lang="ar-SA" sz="3000" b="1" dirty="0" smtClean="0">
                <a:solidFill>
                  <a:srgbClr val="002060"/>
                </a:solidFill>
                <a:effectLst>
                  <a:outerShdw blurRad="38100" dist="38100" dir="2700000" algn="tl">
                    <a:srgbClr val="000000">
                      <a:alpha val="43137"/>
                    </a:srgbClr>
                  </a:outerShdw>
                </a:effectLst>
              </a:rPr>
              <a:t>سَوء</a:t>
            </a:r>
            <a:r>
              <a:rPr lang="ar-EG" sz="3000" b="1" dirty="0" smtClean="0">
                <a:solidFill>
                  <a:srgbClr val="002060"/>
                </a:solidFill>
                <a:effectLst>
                  <a:outerShdw blurRad="38100" dist="38100" dir="2700000" algn="tl">
                    <a:srgbClr val="000000">
                      <a:alpha val="43137"/>
                    </a:srgbClr>
                  </a:outerShdw>
                </a:effectLst>
              </a:rPr>
              <a:t>..</a:t>
            </a:r>
          </a:p>
          <a:p>
            <a:pPr marL="0" indent="0">
              <a:buNone/>
            </a:pPr>
            <a:r>
              <a:rPr lang="ar-SA" sz="3000" b="1" dirty="0">
                <a:solidFill>
                  <a:srgbClr val="002060"/>
                </a:solidFill>
                <a:effectLst>
                  <a:outerShdw blurRad="38100" dist="38100" dir="2700000" algn="tl">
                    <a:srgbClr val="000000">
                      <a:alpha val="43137"/>
                    </a:srgbClr>
                  </a:outerShdw>
                </a:effectLst>
              </a:rPr>
              <a:t> فانطلق حتى إذا نَصف الطَّريقَ أتاه الموتُ، فاختصمت فيه ملائكةُ الرَّحمة وملائكةُ العذاب، قالت ملائكةُ الرحمة: جاء تائبًا مُقبلاً بقلبه إلى الله</a:t>
            </a:r>
            <a:r>
              <a:rPr lang="ar-SA" sz="3000" b="1" dirty="0" smtClean="0">
                <a:solidFill>
                  <a:srgbClr val="002060"/>
                </a:solidFill>
                <a:effectLst>
                  <a:outerShdw blurRad="38100" dist="38100" dir="2700000" algn="tl">
                    <a:srgbClr val="000000">
                      <a:alpha val="43137"/>
                    </a:srgbClr>
                  </a:outerShdw>
                </a:effectLst>
              </a:rPr>
              <a:t>،</a:t>
            </a:r>
            <a:endParaRPr lang="en-US"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وقالت ملائكة العذاب: إنه لم يَعمل خيرًا قطُّ</a:t>
            </a:r>
            <a:r>
              <a:rPr lang="ar-SA" sz="3000" b="1" dirty="0" smtClean="0">
                <a:solidFill>
                  <a:srgbClr val="002060"/>
                </a:solidFill>
                <a:effectLst>
                  <a:outerShdw blurRad="38100" dist="38100" dir="2700000" algn="tl">
                    <a:srgbClr val="000000">
                      <a:alpha val="43137"/>
                    </a:srgbClr>
                  </a:outerShdw>
                </a:effectLst>
              </a:rPr>
              <a:t>،</a:t>
            </a:r>
            <a:endParaRPr lang="ar-EG" sz="3000" dirty="0"/>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3790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anim calcmode="lin" valueType="num">
                                      <p:cBhvr>
                                        <p:cTn id="8" dur="75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anim calcmode="lin" valueType="num">
                                      <p:cBhvr>
                                        <p:cTn id="13" dur="75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75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750"/>
                                        <p:tgtEl>
                                          <p:spTgt spid="3">
                                            <p:txEl>
                                              <p:pRg st="2" end="2"/>
                                            </p:txEl>
                                          </p:spTgt>
                                        </p:tgtEl>
                                      </p:cBhvr>
                                    </p:animEffect>
                                    <p:anim calcmode="lin" valueType="num">
                                      <p:cBhvr>
                                        <p:cTn id="18" dur="75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75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750"/>
                                        <p:tgtEl>
                                          <p:spTgt spid="3">
                                            <p:txEl>
                                              <p:pRg st="3" end="3"/>
                                            </p:txEl>
                                          </p:spTgt>
                                        </p:tgtEl>
                                      </p:cBhvr>
                                    </p:animEffect>
                                    <p:anim calcmode="lin" valueType="num">
                                      <p:cBhvr>
                                        <p:cTn id="23" dur="75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75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750"/>
                                        <p:tgtEl>
                                          <p:spTgt spid="3">
                                            <p:txEl>
                                              <p:pRg st="4" end="4"/>
                                            </p:txEl>
                                          </p:spTgt>
                                        </p:tgtEl>
                                      </p:cBhvr>
                                    </p:animEffect>
                                    <p:anim calcmode="lin" valueType="num">
                                      <p:cBhvr>
                                        <p:cTn id="30" dur="75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750" fill="hold"/>
                                        <p:tgtEl>
                                          <p:spTgt spid="3">
                                            <p:txEl>
                                              <p:pRg st="4" end="4"/>
                                            </p:txEl>
                                          </p:spTgt>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fade">
                                      <p:cBhvr>
                                        <p:cTn id="34" dur="750"/>
                                        <p:tgtEl>
                                          <p:spTgt spid="3">
                                            <p:txEl>
                                              <p:pRg st="5" end="5"/>
                                            </p:txEl>
                                          </p:spTgt>
                                        </p:tgtEl>
                                      </p:cBhvr>
                                    </p:animEffect>
                                    <p:anim calcmode="lin" valueType="num">
                                      <p:cBhvr>
                                        <p:cTn id="35" dur="75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6" dur="75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1600" y="581024"/>
            <a:ext cx="7886700" cy="5591175"/>
          </a:xfrm>
        </p:spPr>
        <p:txBody>
          <a:bodyPr>
            <a:noAutofit/>
          </a:bodyPr>
          <a:lstStyle/>
          <a:p>
            <a:pPr marL="0" indent="0">
              <a:buNone/>
            </a:pP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والأعمالُ الصَّالحات سبب كلِّ خيرٍ </a:t>
            </a:r>
            <a:r>
              <a:rPr lang="ar-SA" sz="3600" b="1" dirty="0" smtClean="0">
                <a:solidFill>
                  <a:srgbClr val="002060"/>
                </a:solidFill>
                <a:effectLst>
                  <a:outerShdw blurRad="38100" dist="38100" dir="2700000" algn="tl">
                    <a:srgbClr val="000000">
                      <a:alpha val="43137"/>
                    </a:srgbClr>
                  </a:outerShdw>
                </a:effectLst>
              </a:rPr>
              <a:t>في</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الدُّنيا والآخِرة</a:t>
            </a:r>
            <a:r>
              <a:rPr lang="en-US" sz="3600" b="1" dirty="0">
                <a:solidFill>
                  <a:srgbClr val="002060"/>
                </a:solidFill>
                <a:effectLst>
                  <a:outerShdw blurRad="38100" dist="38100" dir="2700000" algn="tl">
                    <a:srgbClr val="000000">
                      <a:alpha val="43137"/>
                    </a:srgbClr>
                  </a:outerShdw>
                </a:effectLst>
              </a:rPr>
              <a:t>.. </a:t>
            </a:r>
            <a:br>
              <a:rPr lang="en-US" sz="3600" b="1" dirty="0">
                <a:solidFill>
                  <a:srgbClr val="002060"/>
                </a:solidFill>
                <a:effectLst>
                  <a:outerShdw blurRad="38100" dist="38100" dir="2700000" algn="tl">
                    <a:srgbClr val="000000">
                      <a:alpha val="43137"/>
                    </a:srgbClr>
                  </a:outerShdw>
                </a:effectLst>
              </a:rPr>
            </a:br>
            <a:r>
              <a:rPr lang="en-US" sz="3600" b="1" dirty="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والعبدُ مأمورٌ بالطَّاعات ومنهيٌّ عن </a:t>
            </a:r>
            <a:r>
              <a:rPr lang="ar-SA" sz="3600" b="1" dirty="0" smtClean="0">
                <a:solidFill>
                  <a:srgbClr val="002060"/>
                </a:solidFill>
                <a:effectLst>
                  <a:outerShdw blurRad="38100" dist="38100" dir="2700000" algn="tl">
                    <a:srgbClr val="000000">
                      <a:alpha val="43137"/>
                    </a:srgbClr>
                  </a:outerShdw>
                </a:effectLst>
              </a:rPr>
              <a:t>المحرَّمات</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 في </a:t>
            </a:r>
            <a:r>
              <a:rPr lang="ar-SA" sz="3600" b="1" dirty="0">
                <a:solidFill>
                  <a:srgbClr val="002060"/>
                </a:solidFill>
                <a:effectLst>
                  <a:outerShdw blurRad="38100" dist="38100" dir="2700000" algn="tl">
                    <a:srgbClr val="000000">
                      <a:alpha val="43137"/>
                    </a:srgbClr>
                  </a:outerShdw>
                </a:effectLst>
              </a:rPr>
              <a:t>جميع الأوقات</a:t>
            </a:r>
            <a:r>
              <a:rPr lang="en-US" sz="3600" b="1" dirty="0" smtClean="0">
                <a:solidFill>
                  <a:srgbClr val="00206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t>
            </a:r>
            <a:r>
              <a:rPr lang="ar-SA" sz="3600" b="1" dirty="0">
                <a:solidFill>
                  <a:srgbClr val="002060"/>
                </a:solidFill>
                <a:effectLst>
                  <a:outerShdw blurRad="38100" dist="38100" dir="2700000" algn="tl">
                    <a:srgbClr val="000000">
                      <a:alpha val="43137"/>
                    </a:srgbClr>
                  </a:outerShdw>
                </a:effectLst>
              </a:rPr>
              <a:t>ولكنَّه يتأكَّد الأمرُ بالعمل </a:t>
            </a:r>
            <a:endParaRPr lang="en-US"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الصَّالح </a:t>
            </a:r>
            <a:r>
              <a:rPr lang="ar-SA" sz="3600" b="1" dirty="0">
                <a:solidFill>
                  <a:srgbClr val="002060"/>
                </a:solidFill>
                <a:effectLst>
                  <a:outerShdw blurRad="38100" dist="38100" dir="2700000" algn="tl">
                    <a:srgbClr val="000000">
                      <a:alpha val="43137"/>
                    </a:srgbClr>
                  </a:outerShdw>
                </a:effectLst>
              </a:rPr>
              <a:t>في آخِرِ </a:t>
            </a:r>
            <a:r>
              <a:rPr lang="ar-SA" sz="3600" b="1" dirty="0" smtClean="0">
                <a:solidFill>
                  <a:srgbClr val="002060"/>
                </a:solidFill>
                <a:effectLst>
                  <a:outerShdw blurRad="38100" dist="38100" dir="2700000" algn="tl">
                    <a:srgbClr val="000000">
                      <a:alpha val="43137"/>
                    </a:srgbClr>
                  </a:outerShdw>
                </a:effectLst>
              </a:rPr>
              <a:t>العُمر </a:t>
            </a:r>
            <a:r>
              <a:rPr lang="ar-SA" sz="3600" b="1" dirty="0">
                <a:solidFill>
                  <a:srgbClr val="002060"/>
                </a:solidFill>
                <a:effectLst>
                  <a:outerShdw blurRad="38100" dist="38100" dir="2700000" algn="tl">
                    <a:srgbClr val="000000">
                      <a:alpha val="43137"/>
                    </a:srgbClr>
                  </a:outerShdw>
                </a:effectLst>
              </a:rPr>
              <a:t>وفي آخِر ساعةٍ من الأجل</a:t>
            </a:r>
            <a:r>
              <a:rPr lang="en-US" sz="3600" b="1" dirty="0" smtClean="0">
                <a:solidFill>
                  <a:srgbClr val="002060"/>
                </a:solidFill>
                <a:effectLst>
                  <a:outerShdw blurRad="38100" dist="38100" dir="2700000" algn="tl">
                    <a:srgbClr val="000000">
                      <a:alpha val="43137"/>
                    </a:srgbClr>
                  </a:outerShdw>
                </a:effectLst>
              </a:rPr>
              <a:t>..</a:t>
            </a:r>
          </a:p>
          <a:p>
            <a:pPr marL="0" indent="0">
              <a:buNone/>
            </a:pPr>
            <a:r>
              <a:rPr lang="en-US" sz="800" b="1" dirty="0">
                <a:solidFill>
                  <a:srgbClr val="FF0000"/>
                </a:solidFill>
                <a:effectLst>
                  <a:outerShdw blurRad="38100" dist="38100" dir="2700000" algn="tl">
                    <a:srgbClr val="000000">
                      <a:alpha val="43137"/>
                    </a:srgbClr>
                  </a:outerShdw>
                </a:effectLst>
              </a:rPr>
              <a:t/>
            </a:r>
            <a:br>
              <a:rPr lang="en-US" sz="800" b="1" dirty="0">
                <a:solidFill>
                  <a:srgbClr val="FF0000"/>
                </a:solidFill>
                <a:effectLst>
                  <a:outerShdw blurRad="38100" dist="38100" dir="2700000" algn="tl">
                    <a:srgbClr val="000000">
                      <a:alpha val="43137"/>
                    </a:srgbClr>
                  </a:outerShdw>
                </a:effectLst>
              </a:rPr>
            </a:br>
            <a:r>
              <a:rPr lang="en-US" sz="3600" b="1" dirty="0">
                <a:solidFill>
                  <a:srgbClr val="FF0000"/>
                </a:solidFill>
                <a:effectLst>
                  <a:outerShdw blurRad="38100" dist="38100" dir="2700000" algn="tl">
                    <a:srgbClr val="000000">
                      <a:alpha val="43137"/>
                    </a:srgbClr>
                  </a:outerShdw>
                </a:effectLst>
              </a:rPr>
              <a:t> </a:t>
            </a:r>
            <a:r>
              <a:rPr lang="ar-SA" sz="3600" b="1" u="sng" dirty="0">
                <a:solidFill>
                  <a:srgbClr val="FF0000"/>
                </a:solidFill>
                <a:effectLst>
                  <a:outerShdw blurRad="38100" dist="38100" dir="2700000" algn="tl">
                    <a:srgbClr val="000000">
                      <a:alpha val="43137"/>
                    </a:srgbClr>
                  </a:outerShdw>
                </a:effectLst>
              </a:rPr>
              <a:t>لقول النبيِّ – صلَّى الله عليه وسلَّم </a:t>
            </a:r>
            <a:r>
              <a:rPr lang="ar-SA" sz="3600" b="1" u="sng" dirty="0" smtClean="0">
                <a:solidFill>
                  <a:srgbClr val="FF0000"/>
                </a:solidFill>
                <a:effectLst>
                  <a:outerShdw blurRad="38100" dist="38100" dir="2700000" algn="tl">
                    <a:srgbClr val="000000">
                      <a:alpha val="43137"/>
                    </a:srgbClr>
                  </a:outerShdw>
                </a:effectLst>
              </a:rPr>
              <a:t>-:</a:t>
            </a:r>
            <a:endParaRPr lang="en-US" sz="3600" b="1" u="sng" dirty="0" smtClean="0">
              <a:solidFill>
                <a:srgbClr val="FF0000"/>
              </a:solidFill>
              <a:effectLst>
                <a:outerShdw blurRad="38100" dist="38100" dir="2700000" algn="tl">
                  <a:srgbClr val="000000">
                    <a:alpha val="43137"/>
                  </a:srgbClr>
                </a:outerShdw>
              </a:effectLst>
            </a:endParaRPr>
          </a:p>
          <a:p>
            <a:pPr marL="0" indent="0">
              <a:buNone/>
            </a:pPr>
            <a:endParaRPr lang="en-US" sz="800" b="1" u="sng" dirty="0" smtClean="0">
              <a:solidFill>
                <a:schemeClr val="accent5">
                  <a:lumMod val="75000"/>
                </a:schemeClr>
              </a:solidFill>
              <a:effectLst>
                <a:outerShdw blurRad="38100" dist="38100" dir="2700000" algn="tl">
                  <a:srgbClr val="000000">
                    <a:alpha val="43137"/>
                  </a:srgbClr>
                </a:outerShdw>
              </a:effectLst>
            </a:endParaRPr>
          </a:p>
          <a:p>
            <a:pPr marL="0" indent="0" algn="ctr">
              <a:buNone/>
            </a:pPr>
            <a:r>
              <a:rPr lang="ar-SA" sz="3600" b="1" dirty="0" smtClean="0">
                <a:solidFill>
                  <a:srgbClr val="00B050"/>
                </a:solidFill>
                <a:effectLst>
                  <a:outerShdw blurRad="38100" dist="38100" dir="2700000" algn="tl">
                    <a:srgbClr val="000000">
                      <a:alpha val="43137"/>
                    </a:srgbClr>
                  </a:outerShdw>
                </a:effectLst>
              </a:rPr>
              <a:t>((</a:t>
            </a:r>
            <a:r>
              <a:rPr lang="ar-SA" sz="3600" b="1" dirty="0">
                <a:solidFill>
                  <a:srgbClr val="00B050"/>
                </a:solidFill>
                <a:effectLst>
                  <a:outerShdw blurRad="38100" dist="38100" dir="2700000" algn="tl">
                    <a:srgbClr val="000000">
                      <a:alpha val="43137"/>
                    </a:srgbClr>
                  </a:outerShdw>
                </a:effectLst>
              </a:rPr>
              <a:t>إنَّما الأعمال بالخواتيم)) </a:t>
            </a:r>
            <a:r>
              <a:rPr lang="ar-SA" b="1" dirty="0">
                <a:solidFill>
                  <a:srgbClr val="00B050"/>
                </a:solidFill>
                <a:effectLst>
                  <a:outerShdw blurRad="38100" dist="38100" dir="2700000" algn="tl">
                    <a:srgbClr val="000000">
                      <a:alpha val="43137"/>
                    </a:srgbClr>
                  </a:outerShdw>
                </a:effectLst>
              </a:rPr>
              <a:t>رواه البخاريُّ</a:t>
            </a:r>
            <a:r>
              <a:rPr lang="en-US" b="1" dirty="0">
                <a:solidFill>
                  <a:srgbClr val="00B050"/>
                </a:solidFill>
                <a:effectLst>
                  <a:outerShdw blurRad="38100" dist="38100" dir="2700000" algn="tl">
                    <a:srgbClr val="000000">
                      <a:alpha val="43137"/>
                    </a:srgbClr>
                  </a:outerShdw>
                </a:effectLst>
              </a:rPr>
              <a:t/>
            </a:r>
            <a:br>
              <a:rPr lang="en-US" b="1" dirty="0">
                <a:solidFill>
                  <a:srgbClr val="00B050"/>
                </a:solidFill>
                <a:effectLst>
                  <a:outerShdw blurRad="38100" dist="38100" dir="2700000" algn="tl">
                    <a:srgbClr val="000000">
                      <a:alpha val="43137"/>
                    </a:srgbClr>
                  </a:outerShdw>
                </a:effectLst>
              </a:rPr>
            </a:br>
            <a:endParaRPr lang="ar-EG" b="1" dirty="0">
              <a:solidFill>
                <a:srgbClr val="00B05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239752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1000"/>
                                        <p:tgtEl>
                                          <p:spTgt spid="3">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ssolve">
                                      <p:cBhvr>
                                        <p:cTn id="13" dur="1000"/>
                                        <p:tgtEl>
                                          <p:spTgt spid="3">
                                            <p:txEl>
                                              <p:pRg st="2" end="2"/>
                                            </p:txEl>
                                          </p:spTgt>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10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dissolve">
                                      <p:cBhvr>
                                        <p:cTn id="21" dur="1000"/>
                                        <p:tgtEl>
                                          <p:spTgt spid="3">
                                            <p:txEl>
                                              <p:pRg st="4" end="4"/>
                                            </p:txEl>
                                          </p:spTgt>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dissolve">
                                      <p:cBhvr>
                                        <p:cTn id="24"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6325" y="1619249"/>
            <a:ext cx="7886700" cy="6442075"/>
          </a:xfrm>
        </p:spPr>
        <p:txBody>
          <a:bodyPr>
            <a:normAutofit/>
          </a:bodyPr>
          <a:lstStyle/>
          <a:p>
            <a:pPr marL="0" indent="0">
              <a:buNone/>
            </a:pPr>
            <a:r>
              <a:rPr lang="ar-SA" sz="3000" b="1" dirty="0">
                <a:solidFill>
                  <a:srgbClr val="002060"/>
                </a:solidFill>
                <a:effectLst>
                  <a:outerShdw blurRad="38100" dist="38100" dir="2700000" algn="tl">
                    <a:srgbClr val="000000">
                      <a:alpha val="43137"/>
                    </a:srgbClr>
                  </a:outerShdw>
                </a:effectLst>
              </a:rPr>
              <a:t>فأتاهم ملَك في صورة آدمي </a:t>
            </a:r>
            <a:r>
              <a:rPr lang="ar-SA" sz="3000" b="1" dirty="0" smtClean="0">
                <a:solidFill>
                  <a:srgbClr val="002060"/>
                </a:solidFill>
                <a:effectLst>
                  <a:outerShdw blurRad="38100" dist="38100" dir="2700000" algn="tl">
                    <a:srgbClr val="000000">
                      <a:alpha val="43137"/>
                    </a:srgbClr>
                  </a:outerShdw>
                </a:effectLst>
              </a:rPr>
              <a:t>فجعلوه</a:t>
            </a:r>
            <a:endParaRPr lang="en-US"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بينهم فقال: قِيسوا ما بين الأرضَيْن، </a:t>
            </a:r>
            <a:endParaRPr lang="en-US"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فإلى </a:t>
            </a:r>
            <a:r>
              <a:rPr lang="ar-SA" sz="3000" b="1" dirty="0">
                <a:solidFill>
                  <a:srgbClr val="002060"/>
                </a:solidFill>
                <a:effectLst>
                  <a:outerShdw blurRad="38100" dist="38100" dir="2700000" algn="tl">
                    <a:srgbClr val="000000">
                      <a:alpha val="43137"/>
                    </a:srgbClr>
                  </a:outerShdw>
                </a:effectLst>
              </a:rPr>
              <a:t>أيتهما كان أدنى فهو له، فقاسوه، </a:t>
            </a:r>
            <a:endParaRPr lang="en-US"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فوجدوه </a:t>
            </a:r>
            <a:r>
              <a:rPr lang="ar-SA" sz="3000" b="1" dirty="0">
                <a:solidFill>
                  <a:srgbClr val="002060"/>
                </a:solidFill>
                <a:effectLst>
                  <a:outerShdw blurRad="38100" dist="38100" dir="2700000" algn="tl">
                    <a:srgbClr val="000000">
                      <a:alpha val="43137"/>
                    </a:srgbClr>
                  </a:outerShdw>
                </a:effectLst>
              </a:rPr>
              <a:t>أدنى إلى الأرض التي أراد، فقبضته ملائكةُ </a:t>
            </a:r>
            <a:r>
              <a:rPr lang="ar-SA" sz="3000" b="1" dirty="0" smtClean="0">
                <a:solidFill>
                  <a:srgbClr val="002060"/>
                </a:solidFill>
                <a:effectLst>
                  <a:outerShdw blurRad="38100" dist="38100" dir="2700000" algn="tl">
                    <a:srgbClr val="000000">
                      <a:alpha val="43137"/>
                    </a:srgbClr>
                  </a:outerShdw>
                </a:effectLst>
              </a:rPr>
              <a:t>الرحمة</a:t>
            </a:r>
            <a:r>
              <a:rPr lang="en-US" sz="3000" dirty="0"/>
              <a:t/>
            </a:r>
            <a:br>
              <a:rPr lang="en-US" sz="3000" dirty="0"/>
            </a:br>
            <a:r>
              <a:rPr lang="en-US" sz="3000" b="1" dirty="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قال قتادةُ: قال الحسن: "ذُكِر لنا أنَّه لما آتاه الموت نأى بصدره</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r>
              <a:rPr lang="en-US" sz="3000" b="1" dirty="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وفي رواية: "فأوحى اللهُ إلى هذه: أنْ تقارَبي، وأوحى إلى هذه: أن تباعَدي، وقال: قيسوا ما بينهما، فوجدوه إلى هذه أقرب بشبر، فَغُفِر له</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14715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75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622425"/>
            <a:ext cx="7886700" cy="4351338"/>
          </a:xfrm>
        </p:spPr>
        <p:txBody>
          <a:bodyPr>
            <a:normAutofit/>
          </a:bodyPr>
          <a:lstStyle/>
          <a:p>
            <a:pPr marL="0" indent="0" algn="ctr">
              <a:buNone/>
            </a:pPr>
            <a:r>
              <a:rPr lang="ar-SA" sz="5400" b="1" dirty="0">
                <a:solidFill>
                  <a:srgbClr val="C00000"/>
                </a:solidFill>
                <a:effectLst>
                  <a:outerShdw blurRad="38100" dist="38100" dir="2700000" algn="tl">
                    <a:srgbClr val="000000">
                      <a:alpha val="43137"/>
                    </a:srgbClr>
                  </a:outerShdw>
                </a:effectLst>
              </a:rPr>
              <a:t>فسُبحان الملك! </a:t>
            </a:r>
            <a:endParaRPr lang="en-US" sz="5400" b="1" dirty="0" smtClean="0">
              <a:solidFill>
                <a:srgbClr val="C00000"/>
              </a:solidFill>
              <a:effectLst>
                <a:outerShdw blurRad="38100" dist="38100" dir="2700000" algn="tl">
                  <a:srgbClr val="000000">
                    <a:alpha val="43137"/>
                  </a:srgbClr>
                </a:outerShdw>
              </a:effectLst>
            </a:endParaRPr>
          </a:p>
          <a:p>
            <a:pPr marL="0" indent="0" algn="ctr">
              <a:buNone/>
            </a:pPr>
            <a:r>
              <a:rPr lang="ar-SA" sz="5400" b="1" dirty="0" smtClean="0">
                <a:solidFill>
                  <a:srgbClr val="C00000"/>
                </a:solidFill>
                <a:effectLst>
                  <a:outerShdw blurRad="38100" dist="38100" dir="2700000" algn="tl">
                    <a:srgbClr val="000000">
                      <a:alpha val="43137"/>
                    </a:srgbClr>
                  </a:outerShdw>
                </a:effectLst>
              </a:rPr>
              <a:t>الأرض </a:t>
            </a:r>
            <a:r>
              <a:rPr lang="ar-SA" sz="5400" b="1" dirty="0">
                <a:solidFill>
                  <a:srgbClr val="C00000"/>
                </a:solidFill>
                <a:effectLst>
                  <a:outerShdw blurRad="38100" dist="38100" dir="2700000" algn="tl">
                    <a:srgbClr val="000000">
                      <a:alpha val="43137"/>
                    </a:srgbClr>
                  </a:outerShdw>
                </a:effectLst>
              </a:rPr>
              <a:t>كلُّها بجبالها وأنهارها وكل ما عليها تتحرك بإذن من الله من أجل تائب</a:t>
            </a:r>
            <a:r>
              <a:rPr lang="en-US" sz="5400" b="1" dirty="0">
                <a:solidFill>
                  <a:srgbClr val="C00000"/>
                </a:solidFill>
                <a:effectLst>
                  <a:outerShdw blurRad="38100" dist="38100" dir="2700000" algn="tl">
                    <a:srgbClr val="000000">
                      <a:alpha val="43137"/>
                    </a:srgbClr>
                  </a:outerShdw>
                </a:effectLst>
              </a:rPr>
              <a:t>!</a:t>
            </a:r>
            <a:br>
              <a:rPr lang="en-US" sz="5400" b="1" dirty="0">
                <a:solidFill>
                  <a:srgbClr val="C00000"/>
                </a:solidFill>
                <a:effectLst>
                  <a:outerShdw blurRad="38100" dist="38100" dir="2700000" algn="tl">
                    <a:srgbClr val="000000">
                      <a:alpha val="43137"/>
                    </a:srgbClr>
                  </a:outerShdw>
                </a:effectLst>
              </a:rPr>
            </a:br>
            <a:endParaRPr lang="ar-EG" sz="5400" b="1" dirty="0">
              <a:solidFill>
                <a:srgbClr val="C0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32707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1836"/>
            <a:ext cx="9144000" cy="6054328"/>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04777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8050" y="822324"/>
            <a:ext cx="7886700" cy="5921375"/>
          </a:xfrm>
        </p:spPr>
        <p:txBody>
          <a:bodyPr>
            <a:noAutofit/>
          </a:bodyPr>
          <a:lstStyle/>
          <a:p>
            <a:pPr marL="0" indent="0">
              <a:buNone/>
            </a:pPr>
            <a:r>
              <a:rPr lang="en-US" sz="4000" b="1" dirty="0">
                <a:effectLst>
                  <a:outerShdw blurRad="38100" dist="38100" dir="2700000" algn="tl">
                    <a:srgbClr val="000000">
                      <a:alpha val="43137"/>
                    </a:srgbClr>
                  </a:outerShdw>
                </a:effectLst>
              </a:rPr>
              <a:t> </a:t>
            </a:r>
            <a:r>
              <a:rPr lang="ar-SA" sz="4000" b="1" u="sng" dirty="0">
                <a:solidFill>
                  <a:srgbClr val="FF0000"/>
                </a:solidFill>
                <a:effectLst>
                  <a:outerShdw blurRad="38100" dist="38100" dir="2700000" algn="tl">
                    <a:srgbClr val="000000">
                      <a:alpha val="43137"/>
                    </a:srgbClr>
                  </a:outerShdw>
                </a:effectLst>
              </a:rPr>
              <a:t>وللتوبة </a:t>
            </a:r>
            <a:r>
              <a:rPr lang="ar-SA" sz="4000" b="1" u="sng" dirty="0" smtClean="0">
                <a:solidFill>
                  <a:srgbClr val="FF0000"/>
                </a:solidFill>
                <a:effectLst>
                  <a:outerShdw blurRad="38100" dist="38100" dir="2700000" algn="tl">
                    <a:srgbClr val="000000">
                      <a:alpha val="43137"/>
                    </a:srgbClr>
                  </a:outerShdw>
                </a:effectLst>
              </a:rPr>
              <a:t>شروط</a:t>
            </a:r>
            <a:r>
              <a:rPr lang="ar-EG" sz="4000" b="1" u="sng" dirty="0" smtClean="0">
                <a:solidFill>
                  <a:srgbClr val="FF0000"/>
                </a:solidFill>
                <a:effectLst>
                  <a:outerShdw blurRad="38100" dist="38100" dir="2700000" algn="tl">
                    <a:srgbClr val="000000">
                      <a:alpha val="43137"/>
                    </a:srgbClr>
                  </a:outerShdw>
                </a:effectLst>
              </a:rPr>
              <a:t>:</a:t>
            </a:r>
          </a:p>
          <a:p>
            <a:pPr marL="0" indent="0">
              <a:buNone/>
            </a:pPr>
            <a:r>
              <a:rPr lang="en-US" sz="1800" b="1" dirty="0">
                <a:effectLst>
                  <a:outerShdw blurRad="38100" dist="38100" dir="2700000" algn="tl">
                    <a:srgbClr val="000000">
                      <a:alpha val="43137"/>
                    </a:srgbClr>
                  </a:outerShdw>
                </a:effectLst>
              </a:rPr>
              <a:t/>
            </a:r>
            <a:br>
              <a:rPr lang="en-US" sz="1800" b="1" dirty="0">
                <a:effectLst>
                  <a:outerShdw blurRad="38100" dist="38100" dir="2700000" algn="tl">
                    <a:srgbClr val="000000">
                      <a:alpha val="43137"/>
                    </a:srgbClr>
                  </a:outerShdw>
                </a:effectLst>
              </a:rPr>
            </a:br>
            <a:r>
              <a:rPr lang="ar-EG" sz="4000" b="1" dirty="0">
                <a:solidFill>
                  <a:srgbClr val="C00000"/>
                </a:solidFill>
                <a:effectLst>
                  <a:outerShdw blurRad="38100" dist="38100" dir="2700000" algn="tl">
                    <a:srgbClr val="000000">
                      <a:alpha val="43137"/>
                    </a:srgbClr>
                  </a:outerShdw>
                </a:effectLst>
              </a:rPr>
              <a:t>- </a:t>
            </a:r>
            <a:r>
              <a:rPr lang="ar-SA" sz="4000" b="1" dirty="0">
                <a:solidFill>
                  <a:srgbClr val="C00000"/>
                </a:solidFill>
                <a:effectLst>
                  <a:outerShdw blurRad="38100" dist="38100" dir="2700000" algn="tl">
                    <a:srgbClr val="000000">
                      <a:alpha val="43137"/>
                    </a:srgbClr>
                  </a:outerShdw>
                </a:effectLst>
              </a:rPr>
              <a:t>إن كانت الذنوب بين العبد وربه</a:t>
            </a:r>
            <a:r>
              <a:rPr lang="en-US" sz="4000" b="1" dirty="0">
                <a:solidFill>
                  <a:srgbClr val="C00000"/>
                </a:solidFill>
                <a:effectLst>
                  <a:outerShdw blurRad="38100" dist="38100" dir="2700000" algn="tl">
                    <a:srgbClr val="000000">
                      <a:alpha val="43137"/>
                    </a:srgbClr>
                  </a:outerShdw>
                </a:effectLst>
              </a:rPr>
              <a:t>.. </a:t>
            </a:r>
            <a:endParaRPr lang="ar-EG" sz="800" b="1" dirty="0" smtClean="0">
              <a:effectLst>
                <a:outerShdw blurRad="38100" dist="38100" dir="2700000" algn="tl">
                  <a:srgbClr val="000000">
                    <a:alpha val="43137"/>
                  </a:srgbClr>
                </a:outerShdw>
              </a:effectLst>
            </a:endParaRPr>
          </a:p>
          <a:p>
            <a:pPr marL="0" indent="0">
              <a:buNone/>
            </a:pPr>
            <a:r>
              <a:rPr lang="ar-EG" sz="4000" b="1" dirty="0" smtClean="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الإخلاصُ </a:t>
            </a:r>
            <a:r>
              <a:rPr lang="ar-SA" sz="4000" b="1" dirty="0">
                <a:solidFill>
                  <a:srgbClr val="002060"/>
                </a:solidFill>
                <a:effectLst>
                  <a:outerShdw blurRad="38100" dist="38100" dir="2700000" algn="tl">
                    <a:srgbClr val="000000">
                      <a:alpha val="43137"/>
                    </a:srgbClr>
                  </a:outerShdw>
                </a:effectLst>
              </a:rPr>
              <a:t>لله تعالى</a:t>
            </a:r>
            <a:r>
              <a:rPr lang="en-US" sz="4000" b="1" dirty="0">
                <a:solidFill>
                  <a:srgbClr val="002060"/>
                </a:solidFill>
                <a:effectLst>
                  <a:outerShdw blurRad="38100" dist="38100" dir="2700000" algn="tl">
                    <a:srgbClr val="000000">
                      <a:alpha val="43137"/>
                    </a:srgbClr>
                  </a:outerShdw>
                </a:effectLst>
              </a:rPr>
              <a:t>. </a:t>
            </a:r>
            <a:br>
              <a:rPr lang="en-US" sz="4000" b="1" dirty="0">
                <a:solidFill>
                  <a:srgbClr val="002060"/>
                </a:solidFill>
                <a:effectLst>
                  <a:outerShdw blurRad="38100" dist="38100" dir="2700000" algn="tl">
                    <a:srgbClr val="000000">
                      <a:alpha val="43137"/>
                    </a:srgbClr>
                  </a:outerShdw>
                </a:effectLst>
              </a:rPr>
            </a:br>
            <a:r>
              <a:rPr lang="ar-EG" sz="4000" b="1" dirty="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الإقلاعُ </a:t>
            </a:r>
            <a:r>
              <a:rPr lang="ar-SA" sz="4000" b="1" dirty="0">
                <a:solidFill>
                  <a:srgbClr val="002060"/>
                </a:solidFill>
                <a:effectLst>
                  <a:outerShdw blurRad="38100" dist="38100" dir="2700000" algn="tl">
                    <a:srgbClr val="000000">
                      <a:alpha val="43137"/>
                    </a:srgbClr>
                  </a:outerShdw>
                </a:effectLst>
              </a:rPr>
              <a:t>عن الذنوب</a:t>
            </a:r>
            <a:r>
              <a:rPr lang="en-US" sz="4000" b="1" dirty="0">
                <a:solidFill>
                  <a:srgbClr val="002060"/>
                </a:solidFill>
                <a:effectLst>
                  <a:outerShdw blurRad="38100" dist="38100" dir="2700000" algn="tl">
                    <a:srgbClr val="000000">
                      <a:alpha val="43137"/>
                    </a:srgbClr>
                  </a:outerShdw>
                </a:effectLst>
              </a:rPr>
              <a:t>. </a:t>
            </a:r>
            <a:br>
              <a:rPr lang="en-US" sz="4000" b="1" dirty="0">
                <a:solidFill>
                  <a:srgbClr val="002060"/>
                </a:solidFill>
                <a:effectLst>
                  <a:outerShdw blurRad="38100" dist="38100" dir="2700000" algn="tl">
                    <a:srgbClr val="000000">
                      <a:alpha val="43137"/>
                    </a:srgbClr>
                  </a:outerShdw>
                </a:effectLst>
              </a:rPr>
            </a:br>
            <a:r>
              <a:rPr lang="ar-EG" sz="4000" b="1" dirty="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النَّدم </a:t>
            </a:r>
            <a:r>
              <a:rPr lang="ar-SA" sz="4000" b="1" dirty="0">
                <a:solidFill>
                  <a:srgbClr val="002060"/>
                </a:solidFill>
                <a:effectLst>
                  <a:outerShdw blurRad="38100" dist="38100" dir="2700000" algn="tl">
                    <a:srgbClr val="000000">
                      <a:alpha val="43137"/>
                    </a:srgbClr>
                  </a:outerShdw>
                </a:effectLst>
              </a:rPr>
              <a:t>على فعل تلك الذنوب</a:t>
            </a:r>
            <a:r>
              <a:rPr lang="en-US" sz="4000" b="1" dirty="0">
                <a:solidFill>
                  <a:srgbClr val="002060"/>
                </a:solidFill>
                <a:effectLst>
                  <a:outerShdw blurRad="38100" dist="38100" dir="2700000" algn="tl">
                    <a:srgbClr val="000000">
                      <a:alpha val="43137"/>
                    </a:srgbClr>
                  </a:outerShdw>
                </a:effectLst>
              </a:rPr>
              <a:t>. </a:t>
            </a:r>
            <a:br>
              <a:rPr lang="en-US" sz="4000" b="1" dirty="0">
                <a:solidFill>
                  <a:srgbClr val="002060"/>
                </a:solidFill>
                <a:effectLst>
                  <a:outerShdw blurRad="38100" dist="38100" dir="2700000" algn="tl">
                    <a:srgbClr val="000000">
                      <a:alpha val="43137"/>
                    </a:srgbClr>
                  </a:outerShdw>
                </a:effectLst>
              </a:rPr>
            </a:br>
            <a:r>
              <a:rPr lang="ar-EG" sz="4000" b="1" dirty="0">
                <a:solidFill>
                  <a:srgbClr val="002060"/>
                </a:solidFill>
                <a:effectLst>
                  <a:outerShdw blurRad="38100" dist="38100" dir="2700000" algn="tl">
                    <a:srgbClr val="000000">
                      <a:alpha val="43137"/>
                    </a:srgbClr>
                  </a:outerShdw>
                </a:effectLst>
              </a:rPr>
              <a:t>* </a:t>
            </a:r>
            <a:r>
              <a:rPr lang="ar-SA" sz="4000" b="1" dirty="0" smtClean="0">
                <a:solidFill>
                  <a:srgbClr val="002060"/>
                </a:solidFill>
                <a:effectLst>
                  <a:outerShdw blurRad="38100" dist="38100" dir="2700000" algn="tl">
                    <a:srgbClr val="000000">
                      <a:alpha val="43137"/>
                    </a:srgbClr>
                  </a:outerShdw>
                </a:effectLst>
              </a:rPr>
              <a:t>العزمُ </a:t>
            </a:r>
            <a:r>
              <a:rPr lang="ar-SA" sz="4000" b="1" dirty="0">
                <a:solidFill>
                  <a:srgbClr val="002060"/>
                </a:solidFill>
                <a:effectLst>
                  <a:outerShdw blurRad="38100" dist="38100" dir="2700000" algn="tl">
                    <a:srgbClr val="000000">
                      <a:alpha val="43137"/>
                    </a:srgbClr>
                  </a:outerShdw>
                </a:effectLst>
              </a:rPr>
              <a:t>على ألا يعودَ إليها أبدًا</a:t>
            </a:r>
            <a:r>
              <a:rPr lang="en-US" sz="4000" b="1" dirty="0" smtClean="0">
                <a:solidFill>
                  <a:srgbClr val="002060"/>
                </a:solidFill>
                <a:effectLst>
                  <a:outerShdw blurRad="38100" dist="38100" dir="2700000" algn="tl">
                    <a:srgbClr val="000000">
                      <a:alpha val="43137"/>
                    </a:srgbClr>
                  </a:outerShdw>
                </a:effectLst>
              </a:rPr>
              <a:t>.</a:t>
            </a:r>
            <a:endParaRPr lang="ar-EG" sz="4000" b="1" dirty="0" smtClean="0">
              <a:solidFill>
                <a:srgbClr val="002060"/>
              </a:solidFill>
              <a:effectLst>
                <a:outerShdw blurRad="38100" dist="38100" dir="2700000" algn="tl">
                  <a:srgbClr val="000000">
                    <a:alpha val="43137"/>
                  </a:srgbClr>
                </a:outerShdw>
              </a:effectLst>
            </a:endParaRPr>
          </a:p>
          <a:p>
            <a:pPr marL="0" indent="0">
              <a:buNone/>
            </a:pPr>
            <a:r>
              <a:rPr lang="en-US" sz="800" b="1" dirty="0">
                <a:effectLst>
                  <a:outerShdw blurRad="38100" dist="38100" dir="2700000" algn="tl">
                    <a:srgbClr val="000000">
                      <a:alpha val="43137"/>
                    </a:srgbClr>
                  </a:outerShdw>
                </a:effectLst>
              </a:rPr>
              <a:t/>
            </a:r>
            <a:br>
              <a:rPr lang="en-US" sz="800" b="1" dirty="0">
                <a:effectLst>
                  <a:outerShdw blurRad="38100" dist="38100" dir="2700000" algn="tl">
                    <a:srgbClr val="000000">
                      <a:alpha val="43137"/>
                    </a:srgbClr>
                  </a:outerShdw>
                </a:effectLst>
              </a:rPr>
            </a:br>
            <a:r>
              <a:rPr lang="ar-EG" sz="4000" b="1" dirty="0" smtClean="0">
                <a:solidFill>
                  <a:srgbClr val="C00000"/>
                </a:solidFill>
                <a:effectLst>
                  <a:outerShdw blurRad="38100" dist="38100" dir="2700000" algn="tl">
                    <a:srgbClr val="000000">
                      <a:alpha val="43137"/>
                    </a:srgbClr>
                  </a:outerShdw>
                </a:effectLst>
              </a:rPr>
              <a:t>- </a:t>
            </a:r>
            <a:r>
              <a:rPr lang="ar-SA" sz="4000" b="1" dirty="0" smtClean="0">
                <a:solidFill>
                  <a:srgbClr val="C00000"/>
                </a:solidFill>
                <a:effectLst>
                  <a:outerShdw blurRad="38100" dist="38100" dir="2700000" algn="tl">
                    <a:srgbClr val="000000">
                      <a:alpha val="43137"/>
                    </a:srgbClr>
                  </a:outerShdw>
                </a:effectLst>
              </a:rPr>
              <a:t>أما </a:t>
            </a:r>
            <a:r>
              <a:rPr lang="ar-SA" sz="4000" b="1" dirty="0">
                <a:solidFill>
                  <a:srgbClr val="C00000"/>
                </a:solidFill>
                <a:effectLst>
                  <a:outerShdw blurRad="38100" dist="38100" dir="2700000" algn="tl">
                    <a:srgbClr val="000000">
                      <a:alpha val="43137"/>
                    </a:srgbClr>
                  </a:outerShdw>
                </a:effectLst>
              </a:rPr>
              <a:t>إذا كانت متعلقة </a:t>
            </a:r>
            <a:r>
              <a:rPr lang="ar-SA" sz="4000" b="1" dirty="0" smtClean="0">
                <a:solidFill>
                  <a:srgbClr val="C00000"/>
                </a:solidFill>
                <a:effectLst>
                  <a:outerShdw blurRad="38100" dist="38100" dir="2700000" algn="tl">
                    <a:srgbClr val="000000">
                      <a:alpha val="43137"/>
                    </a:srgbClr>
                  </a:outerShdw>
                </a:effectLst>
              </a:rPr>
              <a:t>بالعباد</a:t>
            </a:r>
            <a:r>
              <a:rPr lang="ar-EG" sz="4000" b="1" dirty="0" smtClean="0">
                <a:solidFill>
                  <a:srgbClr val="C00000"/>
                </a:solidFill>
                <a:effectLst>
                  <a:outerShdw blurRad="38100" dist="38100" dir="2700000" algn="tl">
                    <a:srgbClr val="000000">
                      <a:alpha val="43137"/>
                    </a:srgbClr>
                  </a:outerShdw>
                </a:effectLst>
              </a:rPr>
              <a:t> </a:t>
            </a:r>
            <a:r>
              <a:rPr lang="ar-SA" sz="4000" b="1" dirty="0" smtClean="0">
                <a:solidFill>
                  <a:srgbClr val="C00000"/>
                </a:solidFill>
                <a:effectLst>
                  <a:outerShdw blurRad="38100" dist="38100" dir="2700000" algn="tl">
                    <a:srgbClr val="000000">
                      <a:alpha val="43137"/>
                    </a:srgbClr>
                  </a:outerShdw>
                </a:effectLst>
              </a:rPr>
              <a:t>فيزيد </a:t>
            </a:r>
            <a:r>
              <a:rPr lang="ar-SA" sz="4000" b="1" dirty="0">
                <a:solidFill>
                  <a:srgbClr val="C00000"/>
                </a:solidFill>
                <a:effectLst>
                  <a:outerShdw blurRad="38100" dist="38100" dir="2700000" algn="tl">
                    <a:srgbClr val="000000">
                      <a:alpha val="43137"/>
                    </a:srgbClr>
                  </a:outerShdw>
                </a:effectLst>
              </a:rPr>
              <a:t>على ذلك</a:t>
            </a:r>
            <a:r>
              <a:rPr lang="en-US" sz="4000" b="1" dirty="0">
                <a:solidFill>
                  <a:srgbClr val="C00000"/>
                </a:solidFill>
                <a:effectLst>
                  <a:outerShdw blurRad="38100" dist="38100" dir="2700000" algn="tl">
                    <a:srgbClr val="000000">
                      <a:alpha val="43137"/>
                    </a:srgbClr>
                  </a:outerShdw>
                </a:effectLst>
              </a:rPr>
              <a:t>:</a:t>
            </a:r>
            <a:br>
              <a:rPr lang="en-US" sz="4000" b="1" dirty="0">
                <a:solidFill>
                  <a:srgbClr val="C00000"/>
                </a:solidFill>
                <a:effectLst>
                  <a:outerShdw blurRad="38100" dist="38100" dir="2700000" algn="tl">
                    <a:srgbClr val="000000">
                      <a:alpha val="43137"/>
                    </a:srgbClr>
                  </a:outerShdw>
                </a:effectLst>
              </a:rPr>
            </a:br>
            <a:r>
              <a:rPr lang="ar-EG" sz="4000" b="1" dirty="0" smtClean="0">
                <a:solidFill>
                  <a:srgbClr val="002060"/>
                </a:solidFill>
                <a:effectLst>
                  <a:outerShdw blurRad="38100" dist="38100" dir="2700000" algn="tl">
                    <a:srgbClr val="000000">
                      <a:alpha val="43137"/>
                    </a:srgbClr>
                  </a:outerShdw>
                </a:effectLst>
              </a:rPr>
              <a:t> *</a:t>
            </a:r>
            <a:r>
              <a:rPr lang="en-US" sz="4000" b="1" dirty="0" smtClean="0">
                <a:solidFill>
                  <a:srgbClr val="002060"/>
                </a:solidFill>
                <a:effectLst>
                  <a:outerShdw blurRad="38100" dist="38100" dir="2700000" algn="tl">
                    <a:srgbClr val="000000">
                      <a:alpha val="43137"/>
                    </a:srgbClr>
                  </a:outerShdw>
                </a:effectLst>
              </a:rPr>
              <a:t> </a:t>
            </a:r>
            <a:r>
              <a:rPr lang="ar-SA" sz="4000" b="1" dirty="0">
                <a:solidFill>
                  <a:srgbClr val="002060"/>
                </a:solidFill>
                <a:effectLst>
                  <a:outerShdw blurRad="38100" dist="38100" dir="2700000" algn="tl">
                    <a:srgbClr val="000000">
                      <a:alpha val="43137"/>
                    </a:srgbClr>
                  </a:outerShdw>
                </a:effectLst>
              </a:rPr>
              <a:t>التحلُّل من المظالم</a:t>
            </a:r>
            <a:r>
              <a:rPr lang="en-US" sz="4000" b="1" dirty="0">
                <a:solidFill>
                  <a:srgbClr val="002060"/>
                </a:solidFill>
                <a:effectLst>
                  <a:outerShdw blurRad="38100" dist="38100" dir="2700000" algn="tl">
                    <a:srgbClr val="000000">
                      <a:alpha val="43137"/>
                    </a:srgbClr>
                  </a:outerShdw>
                </a:effectLst>
              </a:rPr>
              <a:t>..</a:t>
            </a:r>
            <a:br>
              <a:rPr lang="en-US" sz="4000" b="1" dirty="0">
                <a:solidFill>
                  <a:srgbClr val="002060"/>
                </a:solidFill>
                <a:effectLst>
                  <a:outerShdw blurRad="38100" dist="38100" dir="2700000" algn="tl">
                    <a:srgbClr val="000000">
                      <a:alpha val="43137"/>
                    </a:srgbClr>
                  </a:outerShdw>
                </a:effectLst>
              </a:rPr>
            </a:br>
            <a:endParaRPr lang="ar-EG" sz="4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85256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1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1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936625"/>
            <a:ext cx="7886700" cy="6731000"/>
          </a:xfrm>
        </p:spPr>
        <p:txBody>
          <a:bodyPr>
            <a:normAutofit/>
          </a:bodyPr>
          <a:lstStyle/>
          <a:p>
            <a:pPr marL="0" indent="0">
              <a:buNone/>
            </a:pP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r>
              <a:rPr lang="en-US" sz="3000" b="1" dirty="0">
                <a:solidFill>
                  <a:srgbClr val="002060"/>
                </a:solidFill>
                <a:effectLst>
                  <a:outerShdw blurRad="38100" dist="38100" dir="2700000" algn="tl">
                    <a:srgbClr val="000000">
                      <a:alpha val="43137"/>
                    </a:srgbClr>
                  </a:outerShdw>
                </a:effectLst>
              </a:rPr>
              <a:t> </a:t>
            </a:r>
            <a:r>
              <a:rPr lang="ar-SA" sz="3000" b="1" u="sng" dirty="0">
                <a:solidFill>
                  <a:srgbClr val="FF0000"/>
                </a:solidFill>
                <a:effectLst>
                  <a:outerShdw blurRad="38100" dist="38100" dir="2700000" algn="tl">
                    <a:srgbClr val="000000">
                      <a:alpha val="43137"/>
                    </a:srgbClr>
                  </a:outerShdw>
                </a:effectLst>
              </a:rPr>
              <a:t>ومن أمثلة من مات على توبة </a:t>
            </a:r>
            <a:endParaRPr lang="en-US" sz="3000" b="1" u="sng" dirty="0" smtClean="0">
              <a:solidFill>
                <a:srgbClr val="FF0000"/>
              </a:solidFill>
              <a:effectLst>
                <a:outerShdw blurRad="38100" dist="38100" dir="2700000" algn="tl">
                  <a:srgbClr val="000000">
                    <a:alpha val="43137"/>
                  </a:srgbClr>
                </a:outerShdw>
              </a:effectLst>
            </a:endParaRPr>
          </a:p>
          <a:p>
            <a:pPr marL="0" indent="0">
              <a:buNone/>
            </a:pPr>
            <a:r>
              <a:rPr lang="ar-SA" sz="3000" b="1" u="sng" dirty="0" smtClean="0">
                <a:solidFill>
                  <a:srgbClr val="FF0000"/>
                </a:solidFill>
                <a:effectLst>
                  <a:outerShdw blurRad="38100" dist="38100" dir="2700000" algn="tl">
                    <a:srgbClr val="000000">
                      <a:alpha val="43137"/>
                    </a:srgbClr>
                  </a:outerShdw>
                </a:effectLst>
              </a:rPr>
              <a:t>فختمت </a:t>
            </a:r>
            <a:r>
              <a:rPr lang="ar-SA" sz="3000" b="1" u="sng" dirty="0">
                <a:solidFill>
                  <a:srgbClr val="FF0000"/>
                </a:solidFill>
                <a:effectLst>
                  <a:outerShdw blurRad="38100" dist="38100" dir="2700000" algn="tl">
                    <a:srgbClr val="000000">
                      <a:alpha val="43137"/>
                    </a:srgbClr>
                  </a:outerShdw>
                </a:effectLst>
              </a:rPr>
              <a:t>له بخاتمة حسنة</a:t>
            </a:r>
            <a:r>
              <a:rPr lang="en-US" sz="3000" b="1" u="sng" dirty="0">
                <a:solidFill>
                  <a:srgbClr val="FF0000"/>
                </a:solidFill>
                <a:effectLst>
                  <a:outerShdw blurRad="38100" dist="38100" dir="2700000" algn="tl">
                    <a:srgbClr val="000000">
                      <a:alpha val="43137"/>
                    </a:srgbClr>
                  </a:outerShdw>
                </a:effectLst>
              </a:rPr>
              <a:t> </a:t>
            </a:r>
            <a:r>
              <a:rPr lang="en-US" sz="3000" b="1" u="sng" dirty="0" smtClean="0">
                <a:solidFill>
                  <a:srgbClr val="FF0000"/>
                </a:solidFill>
                <a:effectLst>
                  <a:outerShdw blurRad="38100" dist="38100" dir="2700000" algn="tl">
                    <a:srgbClr val="000000">
                      <a:alpha val="43137"/>
                    </a:srgbClr>
                  </a:outerShdw>
                </a:effectLst>
              </a:rPr>
              <a:t>:</a:t>
            </a:r>
          </a:p>
          <a:p>
            <a:pPr marL="0" indent="0">
              <a:buNone/>
            </a:pPr>
            <a:r>
              <a:rPr lang="ar-SA" sz="3000" b="1" dirty="0" smtClean="0">
                <a:solidFill>
                  <a:srgbClr val="0070C0"/>
                </a:solidFill>
                <a:effectLst>
                  <a:outerShdw blurRad="38100" dist="38100" dir="2700000" algn="tl">
                    <a:srgbClr val="000000">
                      <a:alpha val="43137"/>
                    </a:srgbClr>
                  </a:outerShdw>
                </a:effectLst>
              </a:rPr>
              <a:t>العلاء </a:t>
            </a:r>
            <a:r>
              <a:rPr lang="ar-SA" sz="3000" b="1" dirty="0">
                <a:solidFill>
                  <a:srgbClr val="0070C0"/>
                </a:solidFill>
                <a:effectLst>
                  <a:outerShdw blurRad="38100" dist="38100" dir="2700000" algn="tl">
                    <a:srgbClr val="000000">
                      <a:alpha val="43137"/>
                    </a:srgbClr>
                  </a:outerShdw>
                </a:effectLst>
              </a:rPr>
              <a:t>بن زياد </a:t>
            </a:r>
            <a:r>
              <a:rPr lang="ar-SA" sz="3000" b="1" dirty="0" smtClean="0">
                <a:solidFill>
                  <a:srgbClr val="0070C0"/>
                </a:solidFill>
                <a:effectLst>
                  <a:outerShdw blurRad="38100" dist="38100" dir="2700000" algn="tl">
                    <a:srgbClr val="000000">
                      <a:alpha val="43137"/>
                    </a:srgbClr>
                  </a:outerShdw>
                </a:effectLst>
              </a:rPr>
              <a:t>العدوي </a:t>
            </a:r>
            <a:r>
              <a:rPr lang="ar-SA" sz="3000" b="1" dirty="0">
                <a:solidFill>
                  <a:srgbClr val="0070C0"/>
                </a:solidFill>
                <a:effectLst>
                  <a:outerShdw blurRad="38100" dist="38100" dir="2700000" algn="tl">
                    <a:srgbClr val="000000">
                      <a:alpha val="43137"/>
                    </a:srgbClr>
                  </a:outerShdw>
                </a:effectLst>
              </a:rPr>
              <a:t>- رحمه الله</a:t>
            </a:r>
            <a:r>
              <a:rPr lang="en-US" sz="3000" b="1" dirty="0">
                <a:solidFill>
                  <a:srgbClr val="0070C0"/>
                </a:solidFill>
                <a:effectLst>
                  <a:outerShdw blurRad="38100" dist="38100" dir="2700000" algn="tl">
                    <a:srgbClr val="000000">
                      <a:alpha val="43137"/>
                    </a:srgbClr>
                  </a:outerShdw>
                </a:effectLst>
              </a:rPr>
              <a:t> </a:t>
            </a:r>
            <a:r>
              <a:rPr lang="en-US" sz="3000" b="1" dirty="0" smtClean="0">
                <a:solidFill>
                  <a:srgbClr val="0070C0"/>
                </a:solidFill>
                <a:effectLst>
                  <a:outerShdw blurRad="38100" dist="38100" dir="2700000" algn="tl">
                    <a:srgbClr val="000000">
                      <a:alpha val="43137"/>
                    </a:srgbClr>
                  </a:outerShdw>
                </a:effectLst>
              </a:rPr>
              <a:t>- </a:t>
            </a:r>
            <a:r>
              <a:rPr lang="ar-EG" sz="3000" b="1" dirty="0" smtClean="0">
                <a:solidFill>
                  <a:srgbClr val="0070C0"/>
                </a:solidFill>
                <a:effectLst>
                  <a:outerShdw blurRad="38100" dist="38100" dir="2700000" algn="tl">
                    <a:srgbClr val="000000">
                      <a:alpha val="43137"/>
                    </a:srgbClr>
                  </a:outerShdw>
                </a:effectLst>
              </a:rPr>
              <a:t>:</a:t>
            </a:r>
            <a:r>
              <a:rPr lang="en-US" sz="3000" b="1" dirty="0">
                <a:solidFill>
                  <a:srgbClr val="0070C0"/>
                </a:solidFill>
                <a:effectLst>
                  <a:outerShdw blurRad="38100" dist="38100" dir="2700000" algn="tl">
                    <a:srgbClr val="000000">
                      <a:alpha val="43137"/>
                    </a:srgbClr>
                  </a:outerShdw>
                </a:effectLst>
              </a:rPr>
              <a:t/>
            </a:r>
            <a:br>
              <a:rPr lang="en-US" sz="3000" b="1" dirty="0">
                <a:solidFill>
                  <a:srgbClr val="0070C0"/>
                </a:solidFill>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يقول زُهير بن أبي عطيَّة: "لما احتضر العلاءُ بن زياد العدوي، بكى، فقيل له: ما يُبكيكَ؟ قال: كنتُ - واللهِ - أحِبُّ أن أستقبل الموتَ بالتوبة، فقيل له: فافعل رحمك الله، قال: فدعا بطَهور، فتطهَّر، ثم دعا بثَوبٍ له جديدٍ، فلبِسَه، ثم استقبل القبلةَ، فأومأ برأسِه مرَّتين.. أو نحو ذلك، ثم اضجع، فمات</a:t>
            </a:r>
            <a:r>
              <a:rPr lang="en-US" sz="3000" b="1" dirty="0">
                <a:solidFill>
                  <a:srgbClr val="002060"/>
                </a:solidFill>
                <a:effectLst>
                  <a:outerShdw blurRad="38100" dist="38100" dir="2700000" algn="tl">
                    <a:srgbClr val="000000">
                      <a:alpha val="43137"/>
                    </a:srgbClr>
                  </a:outerShdw>
                </a:effectLst>
              </a:rPr>
              <a:t>"</a:t>
            </a:r>
            <a:br>
              <a:rPr lang="en-US" sz="3000" b="1" dirty="0">
                <a:solidFill>
                  <a:srgbClr val="002060"/>
                </a:solidFill>
                <a:effectLst>
                  <a:outerShdw blurRad="38100" dist="38100" dir="2700000" algn="tl">
                    <a:srgbClr val="000000">
                      <a:alpha val="43137"/>
                    </a:srgbClr>
                  </a:outerShdw>
                </a:effectLst>
              </a:rPr>
            </a:br>
            <a:r>
              <a:rPr lang="en-US" sz="3000" b="1" dirty="0" smtClean="0">
                <a:solidFill>
                  <a:srgbClr val="002060"/>
                </a:solidFill>
                <a:effectLst>
                  <a:outerShdw blurRad="38100" dist="38100" dir="2700000" algn="tl">
                    <a:srgbClr val="000000">
                      <a:alpha val="43137"/>
                    </a:srgbClr>
                  </a:outerShdw>
                </a:effectLst>
              </a:rPr>
              <a:t>)</a:t>
            </a:r>
            <a:r>
              <a:rPr lang="ar-SA" sz="3000" b="1" dirty="0" smtClean="0">
                <a:solidFill>
                  <a:srgbClr val="002060"/>
                </a:solidFill>
                <a:effectLst>
                  <a:outerShdw blurRad="38100" dist="38100" dir="2700000" algn="tl">
                    <a:srgbClr val="000000">
                      <a:alpha val="43137"/>
                    </a:srgbClr>
                  </a:outerShdw>
                </a:effectLst>
              </a:rPr>
              <a:t>المحتضرين </a:t>
            </a:r>
            <a:r>
              <a:rPr lang="ar-SA" sz="3000" b="1" dirty="0">
                <a:solidFill>
                  <a:srgbClr val="002060"/>
                </a:solidFill>
                <a:effectLst>
                  <a:outerShdw blurRad="38100" dist="38100" dir="2700000" algn="tl">
                    <a:srgbClr val="000000">
                      <a:alpha val="43137"/>
                    </a:srgbClr>
                  </a:outerShdw>
                </a:effectLst>
              </a:rPr>
              <a:t>لابن أبي الدنيا: </a:t>
            </a:r>
            <a:r>
              <a:rPr lang="ar-SA" sz="3000" b="1" dirty="0" smtClean="0">
                <a:solidFill>
                  <a:srgbClr val="002060"/>
                </a:solidFill>
                <a:effectLst>
                  <a:outerShdw blurRad="38100" dist="38100" dir="2700000" algn="tl">
                    <a:srgbClr val="000000">
                      <a:alpha val="43137"/>
                    </a:srgbClr>
                  </a:outerShdw>
                </a:effectLst>
              </a:rPr>
              <a:t>ص126</a:t>
            </a:r>
            <a:r>
              <a:rPr lang="en-US" sz="3000" b="1" dirty="0" smtClean="0">
                <a:solidFill>
                  <a:srgbClr val="002060"/>
                </a:solidFill>
                <a:effectLst>
                  <a:outerShdw blurRad="38100" dist="38100" dir="2700000" algn="tl">
                    <a:srgbClr val="000000">
                      <a:alpha val="43137"/>
                    </a:srgbClr>
                  </a:outerShdw>
                </a:effectLst>
              </a:rPr>
              <a:t>(</a:t>
            </a:r>
            <a:r>
              <a:rPr lang="en-US" sz="3000" b="1" dirty="0">
                <a:solidFill>
                  <a:srgbClr val="002060"/>
                </a:solidFill>
                <a:effectLst>
                  <a:outerShdw blurRad="38100" dist="38100" dir="2700000" algn="tl">
                    <a:srgbClr val="000000">
                      <a:alpha val="43137"/>
                    </a:srgbClr>
                  </a:outerShdw>
                </a:effectLst>
              </a:rPr>
              <a:t/>
            </a:r>
            <a:br>
              <a:rPr lang="en-US" sz="3000" b="1" dirty="0">
                <a:solidFill>
                  <a:srgbClr val="002060"/>
                </a:solidFill>
                <a:effectLst>
                  <a:outerShdw blurRad="38100" dist="38100" dir="2700000" algn="tl">
                    <a:srgbClr val="000000">
                      <a:alpha val="43137"/>
                    </a:srgbClr>
                  </a:outerShdw>
                </a:effectLst>
              </a:rPr>
            </a:b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932133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266825"/>
            <a:ext cx="7886700" cy="4351338"/>
          </a:xfrm>
        </p:spPr>
        <p:txBody>
          <a:bodyPr>
            <a:noAutofit/>
          </a:bodyPr>
          <a:lstStyle/>
          <a:p>
            <a:pPr marL="0" indent="0">
              <a:buNone/>
            </a:pPr>
            <a:r>
              <a:rPr lang="en-US" sz="3600" b="1" dirty="0">
                <a:solidFill>
                  <a:srgbClr val="002060"/>
                </a:solidFill>
                <a:effectLst>
                  <a:outerShdw blurRad="38100" dist="38100" dir="2700000" algn="tl">
                    <a:srgbClr val="000000">
                      <a:alpha val="43137"/>
                    </a:srgbClr>
                  </a:outerShdw>
                </a:effectLst>
              </a:rPr>
              <a:t> </a:t>
            </a:r>
            <a:r>
              <a:rPr lang="ar-SA" sz="3600" b="1" u="sng" dirty="0">
                <a:solidFill>
                  <a:srgbClr val="FF0000"/>
                </a:solidFill>
                <a:effectLst>
                  <a:outerShdw blurRad="38100" dist="38100" dir="2700000" algn="tl">
                    <a:srgbClr val="000000">
                      <a:alpha val="43137"/>
                    </a:srgbClr>
                  </a:outerShdw>
                </a:effectLst>
              </a:rPr>
              <a:t>وقال الشيخ القحطاني في "تذكرة </a:t>
            </a:r>
            <a:r>
              <a:rPr lang="ar-SA" sz="3600" b="1" u="sng" dirty="0" smtClean="0">
                <a:solidFill>
                  <a:srgbClr val="FF0000"/>
                </a:solidFill>
                <a:effectLst>
                  <a:outerShdw blurRad="38100" dist="38100" dir="2700000" algn="tl">
                    <a:srgbClr val="000000">
                      <a:alpha val="43137"/>
                    </a:srgbClr>
                  </a:outerShdw>
                </a:effectLst>
              </a:rPr>
              <a:t>الإخوان</a:t>
            </a:r>
            <a:r>
              <a:rPr lang="en-US" sz="3600" b="1" u="sng" dirty="0" smtClean="0">
                <a:solidFill>
                  <a:srgbClr val="FF000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1000" b="1" dirty="0" smtClean="0">
              <a:solidFill>
                <a:srgbClr val="002060"/>
              </a:solidFill>
              <a:effectLst>
                <a:outerShdw blurRad="38100" dist="38100" dir="2700000" algn="tl">
                  <a:srgbClr val="000000">
                    <a:alpha val="43137"/>
                  </a:srgbClr>
                </a:outerShdw>
              </a:effectLst>
            </a:endParaRPr>
          </a:p>
          <a:p>
            <a:pPr marL="0" indent="0">
              <a:buNone/>
            </a:pPr>
            <a:r>
              <a:rPr lang="en-US" sz="3600" b="1" dirty="0" smtClean="0">
                <a:solidFill>
                  <a:srgbClr val="002060"/>
                </a:solidFill>
                <a:effectLst>
                  <a:outerShdw blurRad="38100" dist="38100" dir="2700000" algn="tl">
                    <a:srgbClr val="000000">
                      <a:alpha val="43137"/>
                    </a:srgbClr>
                  </a:outerShdw>
                </a:effectLst>
              </a:rPr>
              <a:t>"</a:t>
            </a:r>
            <a:r>
              <a:rPr lang="ar-SA" sz="3600" b="1" dirty="0">
                <a:solidFill>
                  <a:srgbClr val="002060"/>
                </a:solidFill>
                <a:effectLst>
                  <a:outerShdw blurRad="38100" dist="38100" dir="2700000" algn="tl">
                    <a:srgbClr val="000000">
                      <a:alpha val="43137"/>
                    </a:srgbClr>
                  </a:outerShdw>
                </a:effectLst>
              </a:rPr>
              <a:t>حدَّثَنى صاحبٌ لنا أنه مات رجل من قريتِهم، وكان مُؤذِّنًا للقرية ولا يأخذ على ذلك أجرًا، وكانت له مزرعة، لا يمنع أحدًا الأكلَ منها، لا من إنسان، ولا من حيوان، وكان كثيرَ الصَّدَقة، فمرِض قبل موته لمدة أربعة أيام، وعند احتضاره اجتمعنا، وكان لا يكلمنا، وكان يردد: "أستغفر الله، لا إله إلا الله"، وفجأة رفع يده في الهواء، كأنه يصافح أحدًا، وهو يقول: أهلاً بصديقي وحبيبي، ثم مات</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4689661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3150" y="555624"/>
            <a:ext cx="7886700" cy="6162676"/>
          </a:xfrm>
        </p:spPr>
        <p:txBody>
          <a:bodyPr>
            <a:noAutofit/>
          </a:bodyPr>
          <a:lstStyle/>
          <a:p>
            <a:pPr marL="0" indent="0">
              <a:buNone/>
            </a:pPr>
            <a:r>
              <a:rPr lang="en-US" sz="3000" b="1" dirty="0">
                <a:effectLst>
                  <a:outerShdw blurRad="38100" dist="38100" dir="2700000" algn="tl">
                    <a:srgbClr val="000000">
                      <a:alpha val="43137"/>
                    </a:srgbClr>
                  </a:outerShdw>
                </a:effectLst>
              </a:rPr>
              <a:t> </a:t>
            </a:r>
            <a:r>
              <a:rPr lang="ar-SA" sz="3000" b="1" u="sng" dirty="0">
                <a:solidFill>
                  <a:srgbClr val="FF0000"/>
                </a:solidFill>
                <a:effectLst>
                  <a:outerShdw blurRad="38100" dist="38100" dir="2700000" algn="tl">
                    <a:srgbClr val="000000">
                      <a:alpha val="43137"/>
                    </a:srgbClr>
                  </a:outerShdw>
                </a:effectLst>
              </a:rPr>
              <a:t>شاب نطَق الشهادة ومات</a:t>
            </a:r>
            <a:r>
              <a:rPr lang="en-US" sz="3000" b="1" u="sng" dirty="0" smtClean="0">
                <a:solidFill>
                  <a:srgbClr val="FF0000"/>
                </a:solidFill>
                <a:effectLst>
                  <a:outerShdw blurRad="38100" dist="38100" dir="2700000" algn="tl">
                    <a:srgbClr val="000000">
                      <a:alpha val="43137"/>
                    </a:srgbClr>
                  </a:outerShdw>
                </a:effectLst>
              </a:rPr>
              <a:t>:</a:t>
            </a:r>
            <a:endParaRPr lang="ar-EG" sz="3000" b="1" u="sng" dirty="0" smtClean="0">
              <a:solidFill>
                <a:srgbClr val="FF0000"/>
              </a:solidFill>
              <a:effectLst>
                <a:outerShdw blurRad="38100" dist="38100" dir="2700000" algn="tl">
                  <a:srgbClr val="000000">
                    <a:alpha val="43137"/>
                  </a:srgbClr>
                </a:outerShdw>
              </a:effectLst>
            </a:endParaRPr>
          </a:p>
          <a:p>
            <a:pPr marL="0" indent="0">
              <a:buNone/>
            </a:pPr>
            <a:r>
              <a:rPr lang="en-US" sz="3000" b="1" dirty="0">
                <a:effectLst>
                  <a:outerShdw blurRad="38100" dist="38100" dir="2700000" algn="tl">
                    <a:srgbClr val="000000">
                      <a:alpha val="43137"/>
                    </a:srgbClr>
                  </a:outerShdw>
                </a:effectLst>
              </a:rPr>
              <a:t/>
            </a:r>
            <a:br>
              <a:rPr lang="en-US" sz="3000" b="1" dirty="0">
                <a:effectLst>
                  <a:outerShdw blurRad="38100" dist="38100" dir="2700000" algn="tl">
                    <a:srgbClr val="000000">
                      <a:alpha val="43137"/>
                    </a:srgbClr>
                  </a:outerShdw>
                </a:effectLst>
              </a:rPr>
            </a:br>
            <a:r>
              <a:rPr lang="ar-SA" sz="3000" b="1" dirty="0">
                <a:solidFill>
                  <a:srgbClr val="002060"/>
                </a:solidFill>
                <a:effectLst>
                  <a:outerShdw blurRad="38100" dist="38100" dir="2700000" algn="tl">
                    <a:srgbClr val="000000">
                      <a:alpha val="43137"/>
                    </a:srgbClr>
                  </a:outerShdw>
                </a:effectLst>
              </a:rPr>
              <a:t>يُذكر أنَّ شابًّا حدثت له حادثةٌ على الطَّريق</a:t>
            </a:r>
            <a:r>
              <a:rPr lang="ar-SA" sz="3000" b="1" dirty="0" smtClean="0">
                <a:solidFill>
                  <a:srgbClr val="002060"/>
                </a:solidFill>
                <a:effectLst>
                  <a:outerShdw blurRad="38100" dist="38100" dir="2700000" algn="tl">
                    <a:srgbClr val="000000">
                      <a:alpha val="43137"/>
                    </a:srgbClr>
                  </a:outerShdw>
                </a:effectLst>
              </a:rPr>
              <a:t>،</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فأسرع إليه أحدُ رجال الأمن، فوجد </a:t>
            </a:r>
            <a:r>
              <a:rPr lang="ar-SA" sz="3000" b="1" dirty="0" smtClean="0">
                <a:solidFill>
                  <a:srgbClr val="002060"/>
                </a:solidFill>
                <a:effectLst>
                  <a:outerShdw blurRad="38100" dist="38100" dir="2700000" algn="tl">
                    <a:srgbClr val="000000">
                      <a:alpha val="43137"/>
                    </a:srgbClr>
                  </a:outerShdw>
                </a:effectLst>
              </a:rPr>
              <a:t>الشابَّ</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يحتضر، وسمع حَشرجةً وغَرغرَة، فقال له</a:t>
            </a:r>
            <a:r>
              <a:rPr lang="ar-SA" sz="3000" b="1" dirty="0" smtClean="0">
                <a:solidFill>
                  <a:srgbClr val="002060"/>
                </a:solidFill>
                <a:effectLst>
                  <a:outerShdw blurRad="38100" dist="38100" dir="2700000" algn="tl">
                    <a:srgbClr val="000000">
                      <a:alpha val="43137"/>
                    </a:srgbClr>
                  </a:outerShdw>
                </a:effectLst>
              </a:rPr>
              <a:t>:</a:t>
            </a:r>
            <a:endParaRPr lang="ar-EG"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 قُل</a:t>
            </a:r>
            <a:r>
              <a:rPr lang="ar-SA" sz="3000" b="1" dirty="0">
                <a:solidFill>
                  <a:srgbClr val="002060"/>
                </a:solidFill>
                <a:effectLst>
                  <a:outerShdw blurRad="38100" dist="38100" dir="2700000" algn="tl">
                    <a:srgbClr val="000000">
                      <a:alpha val="43137"/>
                    </a:srgbClr>
                  </a:outerShdw>
                </a:effectLst>
              </a:rPr>
              <a:t>: لا إله إلا الله، فرفع الشابُّ إصبَعه السبَّابةَ إلى السَّماء، وقال: لا إله إلا الله، ثم فارق </a:t>
            </a:r>
            <a:r>
              <a:rPr lang="ar-SA" sz="3000" b="1" dirty="0" smtClean="0">
                <a:solidFill>
                  <a:srgbClr val="002060"/>
                </a:solidFill>
                <a:effectLst>
                  <a:outerShdw blurRad="38100" dist="38100" dir="2700000" algn="tl">
                    <a:srgbClr val="000000">
                      <a:alpha val="43137"/>
                    </a:srgbClr>
                  </a:outerShdw>
                </a:effectLst>
              </a:rPr>
              <a:t>الحياةَ</a:t>
            </a:r>
            <a:r>
              <a:rPr lang="en-US" sz="3000" b="1" dirty="0" smtClean="0">
                <a:solidFill>
                  <a:srgbClr val="002060"/>
                </a:solidFill>
                <a:effectLst>
                  <a:outerShdw blurRad="38100" dist="38100" dir="2700000" algn="tl">
                    <a:srgbClr val="000000">
                      <a:alpha val="43137"/>
                    </a:srgbClr>
                  </a:outerShdw>
                </a:effectLst>
              </a:rPr>
              <a:t>..</a:t>
            </a:r>
          </a:p>
          <a:p>
            <a:pPr marL="0" indent="0">
              <a:buNone/>
            </a:pPr>
            <a:r>
              <a:rPr lang="ar-SA" sz="3000" b="1" dirty="0" smtClean="0">
                <a:solidFill>
                  <a:srgbClr val="002060"/>
                </a:solidFill>
                <a:effectLst>
                  <a:outerShdw blurRad="38100" dist="38100" dir="2700000" algn="tl">
                    <a:srgbClr val="000000">
                      <a:alpha val="43137"/>
                    </a:srgbClr>
                  </a:outerShdw>
                </a:effectLst>
              </a:rPr>
              <a:t> </a:t>
            </a:r>
            <a:r>
              <a:rPr lang="ar-SA" sz="3000" b="1" dirty="0">
                <a:solidFill>
                  <a:srgbClr val="002060"/>
                </a:solidFill>
                <a:effectLst>
                  <a:outerShdw blurRad="38100" dist="38100" dir="2700000" algn="tl">
                    <a:srgbClr val="000000">
                      <a:alpha val="43137"/>
                    </a:srgbClr>
                  </a:outerShdw>
                </a:effectLst>
              </a:rPr>
              <a:t>وبعد أن غُسِّل وصُلِّي عليه، ذهب رجلُ الأمن إلى </a:t>
            </a:r>
            <a:endParaRPr lang="en-US" sz="3000" b="1" dirty="0" smtClean="0">
              <a:solidFill>
                <a:srgbClr val="002060"/>
              </a:solidFill>
              <a:effectLst>
                <a:outerShdw blurRad="38100" dist="38100" dir="2700000" algn="tl">
                  <a:srgbClr val="000000">
                    <a:alpha val="43137"/>
                  </a:srgbClr>
                </a:outerShdw>
              </a:effectLst>
            </a:endParaRPr>
          </a:p>
          <a:p>
            <a:pPr marL="0" indent="0">
              <a:buNone/>
            </a:pPr>
            <a:r>
              <a:rPr lang="ar-SA" sz="3000" b="1" dirty="0" smtClean="0">
                <a:solidFill>
                  <a:srgbClr val="002060"/>
                </a:solidFill>
                <a:effectLst>
                  <a:outerShdw blurRad="38100" dist="38100" dir="2700000" algn="tl">
                    <a:srgbClr val="000000">
                      <a:alpha val="43137"/>
                    </a:srgbClr>
                  </a:outerShdw>
                </a:effectLst>
              </a:rPr>
              <a:t>بيتِ </a:t>
            </a:r>
            <a:r>
              <a:rPr lang="ar-SA" sz="3000" b="1" dirty="0">
                <a:solidFill>
                  <a:srgbClr val="002060"/>
                </a:solidFill>
                <a:effectLst>
                  <a:outerShdw blurRad="38100" dist="38100" dir="2700000" algn="tl">
                    <a:srgbClr val="000000">
                      <a:alpha val="43137"/>
                    </a:srgbClr>
                  </a:outerShdw>
                </a:effectLst>
              </a:rPr>
              <a:t>أهل هذا الشابِّ ليُخبرهم الخبَر أن هذا الشابَّ نطق بالشَّهادة قبل أن يموتَ، فلمَّا أخبرهم فرِح أهل هذا الشَّاب، ثم قالوا له: ونحن نُبشِّرك أنه تاب قبل أسبوعين من الحادث</a:t>
            </a:r>
            <a:r>
              <a:rPr lang="en-US" sz="3000" b="1" dirty="0" smtClean="0">
                <a:solidFill>
                  <a:srgbClr val="002060"/>
                </a:solidFill>
                <a:effectLst>
                  <a:outerShdw blurRad="38100" dist="38100" dir="2700000" algn="tl">
                    <a:srgbClr val="000000">
                      <a:alpha val="43137"/>
                    </a:srgbClr>
                  </a:outerShdw>
                </a:effectLst>
              </a:rPr>
              <a:t>..</a:t>
            </a:r>
            <a:endParaRPr lang="ar-EG" sz="3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65121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750"/>
                                        <p:tgtEl>
                                          <p:spTgt spid="3">
                                            <p:txEl>
                                              <p:pRg st="1" end="1"/>
                                            </p:txEl>
                                          </p:spTgt>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down)">
                                      <p:cBhvr>
                                        <p:cTn id="15" dur="750"/>
                                        <p:tgtEl>
                                          <p:spTgt spid="3">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750"/>
                                        <p:tgtEl>
                                          <p:spTgt spid="3">
                                            <p:txEl>
                                              <p:pRg st="3" end="3"/>
                                            </p:tx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wipe(down)">
                                      <p:cBhvr>
                                        <p:cTn id="21" dur="750"/>
                                        <p:tgtEl>
                                          <p:spTgt spid="3">
                                            <p:txEl>
                                              <p:pRg st="4" end="4"/>
                                            </p:txEl>
                                          </p:spTgt>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wipe(down)">
                                      <p:cBhvr>
                                        <p:cTn id="24" dur="750"/>
                                        <p:tgtEl>
                                          <p:spTgt spid="3">
                                            <p:txEl>
                                              <p:pRg st="5" end="5"/>
                                            </p:txEl>
                                          </p:spTgt>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wipe(down)">
                                      <p:cBhvr>
                                        <p:cTn id="27"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132" y="506046"/>
            <a:ext cx="8964967" cy="5961814"/>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006992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7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43050" y="1139825"/>
            <a:ext cx="7886700" cy="4351338"/>
          </a:xfrm>
        </p:spPr>
        <p:txBody>
          <a:bodyPr>
            <a:noAutofit/>
          </a:bodyPr>
          <a:lstStyle/>
          <a:p>
            <a:pPr marL="0" indent="0" algn="ctr">
              <a:buNone/>
            </a:pPr>
            <a:r>
              <a:rPr lang="en-US" sz="7200" b="1" u="sng" dirty="0">
                <a:solidFill>
                  <a:srgbClr val="C00000"/>
                </a:solidFill>
              </a:rPr>
              <a:t/>
            </a:r>
            <a:br>
              <a:rPr lang="en-US" sz="7200" b="1" u="sng" dirty="0">
                <a:solidFill>
                  <a:srgbClr val="C00000"/>
                </a:solidFill>
              </a:rPr>
            </a:br>
            <a:r>
              <a:rPr lang="en-US" sz="7200" b="1" u="sng" dirty="0">
                <a:solidFill>
                  <a:srgbClr val="C00000"/>
                </a:solidFill>
              </a:rPr>
              <a:t> </a:t>
            </a:r>
            <a:r>
              <a:rPr lang="ar-SA" sz="7200" b="1" u="sng" dirty="0">
                <a:solidFill>
                  <a:srgbClr val="C00000"/>
                </a:solidFill>
              </a:rPr>
              <a:t>سابعا : الإكثار من ذكر الموت ، وعدم أمن مكر الله </a:t>
            </a:r>
            <a:r>
              <a:rPr lang="ar-SA" sz="7200" b="1" u="sng" dirty="0" smtClean="0">
                <a:solidFill>
                  <a:srgbClr val="C00000"/>
                </a:solidFill>
              </a:rPr>
              <a:t>تعالى</a:t>
            </a:r>
            <a:r>
              <a:rPr lang="en-US" sz="7200" b="1" u="sng" dirty="0">
                <a:solidFill>
                  <a:srgbClr val="C00000"/>
                </a:solidFill>
              </a:rPr>
              <a:t/>
            </a:r>
            <a:br>
              <a:rPr lang="en-US" sz="7200" b="1" u="sng" dirty="0">
                <a:solidFill>
                  <a:srgbClr val="C00000"/>
                </a:solidFill>
              </a:rPr>
            </a:br>
            <a:endParaRPr lang="ar-EG" sz="7200" b="1" u="sng" dirty="0">
              <a:solidFill>
                <a:srgbClr val="C00000"/>
              </a:solidFill>
            </a:endParaRPr>
          </a:p>
        </p:txBody>
      </p:sp>
    </p:spTree>
    <p:extLst>
      <p:ext uri="{BB962C8B-B14F-4D97-AF65-F5344CB8AC3E}">
        <p14:creationId xmlns:p14="http://schemas.microsoft.com/office/powerpoint/2010/main" val="1695861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00" y="520700"/>
            <a:ext cx="8717162" cy="6116074"/>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993202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1317625"/>
            <a:ext cx="7886700" cy="4351338"/>
          </a:xfrm>
        </p:spPr>
        <p:txBody>
          <a:bodyPr>
            <a:normAutofit/>
          </a:bodyPr>
          <a:lstStyle/>
          <a:p>
            <a:pPr marL="0" indent="0">
              <a:buNone/>
            </a:pPr>
            <a:r>
              <a:rPr lang="ar-SA" sz="3800" b="1" dirty="0">
                <a:solidFill>
                  <a:srgbClr val="002060"/>
                </a:solidFill>
                <a:effectLst>
                  <a:outerShdw blurRad="38100" dist="38100" dir="2700000" algn="tl">
                    <a:srgbClr val="000000">
                      <a:alpha val="43137"/>
                    </a:srgbClr>
                  </a:outerShdw>
                </a:effectLst>
              </a:rPr>
              <a:t>فمَنْ وفَّقه الله تعالى للعمل </a:t>
            </a:r>
            <a:r>
              <a:rPr lang="ar-SA" sz="3800" b="1" dirty="0" smtClean="0">
                <a:solidFill>
                  <a:srgbClr val="002060"/>
                </a:solidFill>
                <a:effectLst>
                  <a:outerShdw blurRad="38100" dist="38100" dir="2700000" algn="tl">
                    <a:srgbClr val="000000">
                      <a:alpha val="43137"/>
                    </a:srgbClr>
                  </a:outerShdw>
                </a:effectLst>
              </a:rPr>
              <a:t>الصَّالح</a:t>
            </a:r>
            <a:endParaRPr lang="ar-EG" sz="3800" b="1" dirty="0" smtClean="0">
              <a:solidFill>
                <a:srgbClr val="002060"/>
              </a:solidFill>
              <a:effectLst>
                <a:outerShdw blurRad="38100" dist="38100" dir="2700000" algn="tl">
                  <a:srgbClr val="000000">
                    <a:alpha val="43137"/>
                  </a:srgbClr>
                </a:outerShdw>
              </a:effectLst>
            </a:endParaRPr>
          </a:p>
          <a:p>
            <a:pPr marL="0" indent="0">
              <a:buNone/>
            </a:pPr>
            <a:r>
              <a:rPr lang="ar-SA" sz="3800" b="1" dirty="0" smtClean="0">
                <a:solidFill>
                  <a:srgbClr val="002060"/>
                </a:solidFill>
                <a:effectLst>
                  <a:outerShdw blurRad="38100" dist="38100" dir="2700000" algn="tl">
                    <a:srgbClr val="000000">
                      <a:alpha val="43137"/>
                    </a:srgbClr>
                  </a:outerShdw>
                </a:effectLst>
              </a:rPr>
              <a:t> </a:t>
            </a:r>
            <a:r>
              <a:rPr lang="ar-SA" sz="3800" b="1" dirty="0">
                <a:solidFill>
                  <a:srgbClr val="002060"/>
                </a:solidFill>
                <a:effectLst>
                  <a:outerShdw blurRad="38100" dist="38100" dir="2700000" algn="tl">
                    <a:srgbClr val="000000">
                      <a:alpha val="43137"/>
                    </a:srgbClr>
                  </a:outerShdw>
                </a:effectLst>
              </a:rPr>
              <a:t>في آخِر عمره وفي آخِر ساعةٍ من الأجَل</a:t>
            </a:r>
            <a:r>
              <a:rPr lang="ar-SA" sz="3800" b="1" dirty="0" smtClean="0">
                <a:solidFill>
                  <a:srgbClr val="002060"/>
                </a:solidFill>
                <a:effectLst>
                  <a:outerShdw blurRad="38100" dist="38100" dir="2700000" algn="tl">
                    <a:srgbClr val="000000">
                      <a:alpha val="43137"/>
                    </a:srgbClr>
                  </a:outerShdw>
                </a:effectLst>
              </a:rPr>
              <a:t>؛</a:t>
            </a:r>
            <a:endParaRPr lang="ar-EG" sz="3800" b="1" dirty="0" smtClean="0">
              <a:solidFill>
                <a:srgbClr val="002060"/>
              </a:solidFill>
              <a:effectLst>
                <a:outerShdw blurRad="38100" dist="38100" dir="2700000" algn="tl">
                  <a:srgbClr val="000000">
                    <a:alpha val="43137"/>
                  </a:srgbClr>
                </a:outerShdw>
              </a:effectLst>
            </a:endParaRPr>
          </a:p>
          <a:p>
            <a:pPr marL="0" indent="0">
              <a:buNone/>
            </a:pPr>
            <a:r>
              <a:rPr lang="ar-SA" sz="3800" b="1" dirty="0" smtClean="0">
                <a:solidFill>
                  <a:srgbClr val="002060"/>
                </a:solidFill>
                <a:effectLst>
                  <a:outerShdw blurRad="38100" dist="38100" dir="2700000" algn="tl">
                    <a:srgbClr val="000000">
                      <a:alpha val="43137"/>
                    </a:srgbClr>
                  </a:outerShdw>
                </a:effectLst>
              </a:rPr>
              <a:t> </a:t>
            </a:r>
            <a:r>
              <a:rPr lang="ar-SA" sz="3800" b="1" dirty="0">
                <a:solidFill>
                  <a:srgbClr val="002060"/>
                </a:solidFill>
                <a:effectLst>
                  <a:outerShdw blurRad="38100" dist="38100" dir="2700000" algn="tl">
                    <a:srgbClr val="000000">
                      <a:alpha val="43137"/>
                    </a:srgbClr>
                  </a:outerShdw>
                </a:effectLst>
              </a:rPr>
              <a:t>فقد كتب الله له حسنَ الخاتمة</a:t>
            </a:r>
            <a:r>
              <a:rPr lang="ar-SA" sz="3800" b="1" dirty="0" smtClean="0">
                <a:solidFill>
                  <a:srgbClr val="002060"/>
                </a:solidFill>
                <a:effectLst>
                  <a:outerShdw blurRad="38100" dist="38100" dir="2700000" algn="tl">
                    <a:srgbClr val="000000">
                      <a:alpha val="43137"/>
                    </a:srgbClr>
                  </a:outerShdw>
                </a:effectLst>
              </a:rPr>
              <a:t>..</a:t>
            </a:r>
            <a:endParaRPr lang="ar-EG" sz="3800" b="1" dirty="0" smtClean="0">
              <a:solidFill>
                <a:srgbClr val="002060"/>
              </a:solidFill>
              <a:effectLst>
                <a:outerShdw blurRad="38100" dist="38100" dir="2700000" algn="tl">
                  <a:srgbClr val="000000">
                    <a:alpha val="43137"/>
                  </a:srgbClr>
                </a:outerShdw>
              </a:effectLst>
            </a:endParaRPr>
          </a:p>
          <a:p>
            <a:pPr marL="0" indent="0">
              <a:buNone/>
            </a:pPr>
            <a:r>
              <a:rPr lang="ar-SA" sz="3800" b="1" dirty="0" smtClean="0">
                <a:solidFill>
                  <a:srgbClr val="002060"/>
                </a:solidFill>
                <a:effectLst>
                  <a:outerShdw blurRad="38100" dist="38100" dir="2700000" algn="tl">
                    <a:srgbClr val="000000">
                      <a:alpha val="43137"/>
                    </a:srgbClr>
                  </a:outerShdw>
                </a:effectLst>
              </a:rPr>
              <a:t> </a:t>
            </a:r>
            <a:r>
              <a:rPr lang="ar-SA" sz="3800" b="1" dirty="0">
                <a:solidFill>
                  <a:srgbClr val="002060"/>
                </a:solidFill>
                <a:effectLst>
                  <a:outerShdw blurRad="38100" dist="38100" dir="2700000" algn="tl">
                    <a:srgbClr val="000000">
                      <a:alpha val="43137"/>
                    </a:srgbClr>
                  </a:outerShdw>
                </a:effectLst>
              </a:rPr>
              <a:t>ومَنْ خذَله الله فختَم ساعةَ أجلِه بعمل شرٍّ وذنبٍ يُغضِب الربَّ؛ فقد خُتِمَ له بخاتمةِ سوءٍ </a:t>
            </a:r>
            <a:r>
              <a:rPr lang="ar-SA" sz="3800" b="1" dirty="0" smtClean="0">
                <a:solidFill>
                  <a:srgbClr val="002060"/>
                </a:solidFill>
                <a:effectLst>
                  <a:outerShdw blurRad="38100" dist="38100" dir="2700000" algn="tl">
                    <a:srgbClr val="000000">
                      <a:alpha val="43137"/>
                    </a:srgbClr>
                  </a:outerShdw>
                </a:effectLst>
              </a:rPr>
              <a:t>والعياذ بالله</a:t>
            </a:r>
            <a:r>
              <a:rPr lang="ar-EG" sz="3800" b="1" dirty="0" smtClean="0">
                <a:solidFill>
                  <a:srgbClr val="002060"/>
                </a:solidFill>
                <a:effectLst>
                  <a:outerShdw blurRad="38100" dist="38100" dir="2700000" algn="tl">
                    <a:srgbClr val="000000">
                      <a:alpha val="43137"/>
                    </a:srgbClr>
                  </a:outerShdw>
                </a:effectLst>
              </a:rPr>
              <a:t>..</a:t>
            </a:r>
            <a:endParaRPr lang="ar-EG" sz="38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3956142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2050" y="149224"/>
            <a:ext cx="7886700" cy="6708776"/>
          </a:xfrm>
        </p:spPr>
        <p:txBody>
          <a:bodyPr>
            <a:normAutofit/>
          </a:bodyPr>
          <a:lstStyle/>
          <a:p>
            <a:pPr marL="0" indent="0">
              <a:buNone/>
            </a:pPr>
            <a:r>
              <a:rPr lang="ar-SA" sz="3600" b="1" u="sng" dirty="0" smtClean="0">
                <a:solidFill>
                  <a:srgbClr val="C00000"/>
                </a:solidFill>
                <a:effectLst>
                  <a:outerShdw blurRad="38100" dist="38100" dir="2700000" algn="tl">
                    <a:srgbClr val="000000">
                      <a:alpha val="43137"/>
                    </a:srgbClr>
                  </a:outerShdw>
                </a:effectLst>
              </a:rPr>
              <a:t>ذكر </a:t>
            </a:r>
            <a:r>
              <a:rPr lang="ar-SA" sz="3600" b="1" u="sng" dirty="0">
                <a:solidFill>
                  <a:srgbClr val="C00000"/>
                </a:solidFill>
                <a:effectLst>
                  <a:outerShdw blurRad="38100" dist="38100" dir="2700000" algn="tl">
                    <a:srgbClr val="000000">
                      <a:alpha val="43137"/>
                    </a:srgbClr>
                  </a:outerShdw>
                </a:effectLst>
              </a:rPr>
              <a:t>الموت </a:t>
            </a:r>
            <a:r>
              <a:rPr lang="ar-EG" sz="3600" b="1" u="sng" dirty="0" smtClean="0">
                <a:solidFill>
                  <a:srgbClr val="C00000"/>
                </a:solidFill>
                <a:effectLst>
                  <a:outerShdw blurRad="38100" dist="38100" dir="2700000" algn="tl">
                    <a:srgbClr val="000000">
                      <a:alpha val="43137"/>
                    </a:srgbClr>
                  </a:outerShdw>
                </a:effectLst>
              </a:rPr>
              <a:t>:</a:t>
            </a:r>
          </a:p>
          <a:p>
            <a:pPr marL="0" indent="0">
              <a:buNone/>
            </a:pPr>
            <a:r>
              <a:rPr lang="ar-SA" sz="3600" b="1" dirty="0" smtClean="0">
                <a:solidFill>
                  <a:srgbClr val="002060"/>
                </a:solidFill>
                <a:effectLst>
                  <a:outerShdw blurRad="38100" dist="38100" dir="2700000" algn="tl">
                    <a:srgbClr val="000000">
                      <a:alpha val="43137"/>
                    </a:srgbClr>
                  </a:outerShdw>
                </a:effectLst>
              </a:rPr>
              <a:t>يُنغِّص اللَّذَّات</a:t>
            </a:r>
            <a:r>
              <a:rPr lang="ar-EG" sz="3600" b="1" dirty="0" smtClean="0">
                <a:solidFill>
                  <a:srgbClr val="002060"/>
                </a:solidFill>
                <a:effectLst>
                  <a:outerShdw blurRad="38100" dist="38100" dir="2700000" algn="tl">
                    <a:srgbClr val="000000">
                      <a:alpha val="43137"/>
                    </a:srgbClr>
                  </a:outerShdw>
                </a:effectLst>
              </a:rPr>
              <a:t>..</a:t>
            </a:r>
          </a:p>
          <a:p>
            <a:pPr marL="0" indent="0">
              <a:buNone/>
            </a:pP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ويحقر الشَّهوات</a:t>
            </a:r>
            <a:r>
              <a:rPr lang="ar-EG" sz="3600" b="1" dirty="0" smtClean="0">
                <a:solidFill>
                  <a:srgbClr val="002060"/>
                </a:solidFill>
                <a:effectLst>
                  <a:outerShdw blurRad="38100" dist="38100" dir="2700000" algn="tl">
                    <a:srgbClr val="000000">
                      <a:alpha val="43137"/>
                    </a:srgbClr>
                  </a:outerShdw>
                </a:effectLst>
              </a:rPr>
              <a:t>..</a:t>
            </a:r>
          </a:p>
          <a:p>
            <a:pPr marL="0" indent="0">
              <a:buNone/>
            </a:pP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ويَردَع </a:t>
            </a:r>
            <a:r>
              <a:rPr lang="ar-SA" sz="3600" b="1" dirty="0">
                <a:solidFill>
                  <a:srgbClr val="002060"/>
                </a:solidFill>
                <a:effectLst>
                  <a:outerShdw blurRad="38100" dist="38100" dir="2700000" algn="tl">
                    <a:srgbClr val="000000">
                      <a:alpha val="43137"/>
                    </a:srgbClr>
                  </a:outerShdw>
                </a:effectLst>
              </a:rPr>
              <a:t>عن </a:t>
            </a:r>
            <a:r>
              <a:rPr lang="ar-SA" sz="3600" b="1" dirty="0" smtClean="0">
                <a:solidFill>
                  <a:srgbClr val="002060"/>
                </a:solidFill>
                <a:effectLst>
                  <a:outerShdw blurRad="38100" dist="38100" dir="2700000" algn="tl">
                    <a:srgbClr val="000000">
                      <a:alpha val="43137"/>
                    </a:srgbClr>
                  </a:outerShdw>
                </a:effectLst>
              </a:rPr>
              <a:t>المعاصي</a:t>
            </a:r>
            <a:r>
              <a:rPr lang="ar-EG" sz="3600" b="1" dirty="0" smtClean="0">
                <a:solidFill>
                  <a:srgbClr val="002060"/>
                </a:solidFill>
                <a:effectLst>
                  <a:outerShdw blurRad="38100" dist="38100" dir="2700000" algn="tl">
                    <a:srgbClr val="000000">
                      <a:alpha val="43137"/>
                    </a:srgbClr>
                  </a:outerShdw>
                </a:effectLst>
              </a:rPr>
              <a:t>..</a:t>
            </a:r>
          </a:p>
          <a:p>
            <a:pPr marL="0" indent="0">
              <a:buNone/>
            </a:pP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ويُليِّن </a:t>
            </a:r>
            <a:r>
              <a:rPr lang="ar-SA" sz="3600" b="1" dirty="0">
                <a:solidFill>
                  <a:srgbClr val="002060"/>
                </a:solidFill>
                <a:effectLst>
                  <a:outerShdw blurRad="38100" dist="38100" dir="2700000" algn="tl">
                    <a:srgbClr val="000000">
                      <a:alpha val="43137"/>
                    </a:srgbClr>
                  </a:outerShdw>
                </a:effectLst>
              </a:rPr>
              <a:t>القلبَ </a:t>
            </a:r>
            <a:r>
              <a:rPr lang="ar-SA" sz="3600" b="1" dirty="0" smtClean="0">
                <a:solidFill>
                  <a:srgbClr val="002060"/>
                </a:solidFill>
                <a:effectLst>
                  <a:outerShdw blurRad="38100" dist="38100" dir="2700000" algn="tl">
                    <a:srgbClr val="000000">
                      <a:alpha val="43137"/>
                    </a:srgbClr>
                  </a:outerShdw>
                </a:effectLst>
              </a:rPr>
              <a:t>القاسي</a:t>
            </a:r>
            <a:r>
              <a:rPr lang="ar-EG" sz="3600" b="1" dirty="0" smtClean="0">
                <a:solidFill>
                  <a:srgbClr val="002060"/>
                </a:solidFill>
                <a:effectLst>
                  <a:outerShdw blurRad="38100" dist="38100" dir="2700000" algn="tl">
                    <a:srgbClr val="000000">
                      <a:alpha val="43137"/>
                    </a:srgbClr>
                  </a:outerShdw>
                </a:effectLst>
              </a:rPr>
              <a:t>..</a:t>
            </a:r>
            <a:r>
              <a:rPr lang="en-US" sz="3600" b="1" dirty="0">
                <a:solidFill>
                  <a:srgbClr val="002060"/>
                </a:solidFill>
                <a:effectLst>
                  <a:outerShdw blurRad="38100" dist="38100" dir="2700000" algn="tl">
                    <a:srgbClr val="000000">
                      <a:alpha val="43137"/>
                    </a:srgbClr>
                  </a:outerShdw>
                </a:effectLst>
              </a:rPr>
              <a:t/>
            </a:r>
            <a:br>
              <a:rPr lang="en-US" sz="3600" b="1" dirty="0">
                <a:solidFill>
                  <a:srgbClr val="002060"/>
                </a:solidFill>
                <a:effectLst>
                  <a:outerShdw blurRad="38100" dist="38100" dir="2700000" algn="tl">
                    <a:srgbClr val="000000">
                      <a:alpha val="43137"/>
                    </a:srgbClr>
                  </a:outerShdw>
                </a:effectLst>
              </a:rPr>
            </a:b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u="sng" dirty="0" smtClean="0">
                <a:solidFill>
                  <a:srgbClr val="C00000"/>
                </a:solidFill>
                <a:effectLst>
                  <a:outerShdw blurRad="38100" dist="38100" dir="2700000" algn="tl">
                    <a:srgbClr val="000000">
                      <a:alpha val="43137"/>
                    </a:srgbClr>
                  </a:outerShdw>
                </a:effectLst>
              </a:rPr>
              <a:t>ومَن </a:t>
            </a:r>
            <a:r>
              <a:rPr lang="ar-SA" sz="3600" b="1" u="sng" dirty="0">
                <a:solidFill>
                  <a:srgbClr val="C00000"/>
                </a:solidFill>
                <a:effectLst>
                  <a:outerShdw blurRad="38100" dist="38100" dir="2700000" algn="tl">
                    <a:srgbClr val="000000">
                      <a:alpha val="43137"/>
                    </a:srgbClr>
                  </a:outerShdw>
                </a:effectLst>
              </a:rPr>
              <a:t>أكثر مِن ذِكر الموت، أُكْرِم بثلاثة أشياءَ</a:t>
            </a:r>
            <a:r>
              <a:rPr lang="en-US" sz="3600" b="1" u="sng" dirty="0">
                <a:solidFill>
                  <a:srgbClr val="C00000"/>
                </a:solidFill>
                <a:effectLst>
                  <a:outerShdw blurRad="38100" dist="38100" dir="2700000" algn="tl">
                    <a:srgbClr val="000000">
                      <a:alpha val="43137"/>
                    </a:srgbClr>
                  </a:outerShdw>
                </a:effectLst>
              </a:rPr>
              <a:t>:</a:t>
            </a:r>
            <a:br>
              <a:rPr lang="en-US" sz="3600" b="1" u="sng" dirty="0">
                <a:solidFill>
                  <a:srgbClr val="C00000"/>
                </a:solidFill>
                <a:effectLst>
                  <a:outerShdw blurRad="38100" dist="38100" dir="2700000" algn="tl">
                    <a:srgbClr val="000000">
                      <a:alpha val="43137"/>
                    </a:srgbClr>
                  </a:outerShdw>
                </a:effectLst>
              </a:rPr>
            </a:br>
            <a:endParaRPr lang="ar-EG" sz="900" b="1" u="sng" dirty="0" smtClean="0">
              <a:solidFill>
                <a:srgbClr val="C00000"/>
              </a:solidFill>
              <a:effectLst>
                <a:outerShdw blurRad="38100" dist="38100" dir="2700000" algn="tl">
                  <a:srgbClr val="000000">
                    <a:alpha val="43137"/>
                  </a:srgbClr>
                </a:outerShdw>
              </a:effectLst>
            </a:endParaRPr>
          </a:p>
          <a:p>
            <a:pPr marL="0" indent="0">
              <a:buNone/>
            </a:pP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تَعجيل التَّوبة</a:t>
            </a:r>
            <a:r>
              <a:rPr lang="ar-EG" sz="3600" b="1" dirty="0" smtClean="0">
                <a:solidFill>
                  <a:srgbClr val="002060"/>
                </a:solidFill>
                <a:effectLst>
                  <a:outerShdw blurRad="38100" dist="38100" dir="2700000" algn="tl">
                    <a:srgbClr val="000000">
                      <a:alpha val="43137"/>
                    </a:srgbClr>
                  </a:outerShdw>
                </a:effectLst>
              </a:rPr>
              <a:t>..</a:t>
            </a:r>
          </a:p>
          <a:p>
            <a:pPr marL="0" indent="0">
              <a:buNone/>
            </a:pPr>
            <a:r>
              <a:rPr lang="ar-SA" sz="3600" b="1" dirty="0" smtClean="0">
                <a:solidFill>
                  <a:srgbClr val="002060"/>
                </a:solidFill>
                <a:effectLst>
                  <a:outerShdw blurRad="38100" dist="38100" dir="2700000" algn="tl">
                    <a:srgbClr val="000000">
                      <a:alpha val="43137"/>
                    </a:srgbClr>
                  </a:outerShdw>
                </a:effectLst>
              </a:rPr>
              <a:t> </a:t>
            </a:r>
            <a:r>
              <a:rPr lang="ar-EG" sz="3600" b="1" dirty="0" smtClean="0">
                <a:solidFill>
                  <a:srgbClr val="002060"/>
                </a:solidFill>
                <a:effectLst>
                  <a:outerShdw blurRad="38100" dist="38100" dir="2700000" algn="tl">
                    <a:srgbClr val="000000">
                      <a:alpha val="43137"/>
                    </a:srgbClr>
                  </a:outerShdw>
                </a:effectLst>
              </a:rPr>
              <a:t>       * </a:t>
            </a:r>
            <a:r>
              <a:rPr lang="ar-SA" sz="3600" b="1" dirty="0" smtClean="0">
                <a:solidFill>
                  <a:srgbClr val="002060"/>
                </a:solidFill>
                <a:effectLst>
                  <a:outerShdw blurRad="38100" dist="38100" dir="2700000" algn="tl">
                    <a:srgbClr val="000000">
                      <a:alpha val="43137"/>
                    </a:srgbClr>
                  </a:outerShdw>
                </a:effectLst>
              </a:rPr>
              <a:t>وقَناعة القلب</a:t>
            </a:r>
            <a:r>
              <a:rPr lang="ar-EG" sz="3600" b="1" dirty="0" smtClean="0">
                <a:solidFill>
                  <a:srgbClr val="002060"/>
                </a:solidFill>
                <a:effectLst>
                  <a:outerShdw blurRad="38100" dist="38100" dir="2700000" algn="tl">
                    <a:srgbClr val="000000">
                      <a:alpha val="43137"/>
                    </a:srgbClr>
                  </a:outerShdw>
                </a:effectLst>
              </a:rPr>
              <a:t>..</a:t>
            </a:r>
          </a:p>
          <a:p>
            <a:pPr marL="0" indent="0">
              <a:buNone/>
            </a:pPr>
            <a:r>
              <a:rPr lang="ar-EG" sz="3600" b="1" dirty="0">
                <a:solidFill>
                  <a:srgbClr val="002060"/>
                </a:solidFill>
                <a:effectLst>
                  <a:outerShdw blurRad="38100" dist="38100" dir="2700000" algn="tl">
                    <a:srgbClr val="000000">
                      <a:alpha val="43137"/>
                    </a:srgbClr>
                  </a:outerShdw>
                </a:effectLst>
              </a:rPr>
              <a:t> </a:t>
            </a: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 </a:t>
            </a:r>
            <a:r>
              <a:rPr lang="ar-EG" sz="3600" b="1" dirty="0" smtClean="0">
                <a:solidFill>
                  <a:srgbClr val="002060"/>
                </a:solidFill>
                <a:effectLst>
                  <a:outerShdw blurRad="38100" dist="38100" dir="2700000" algn="tl">
                    <a:srgbClr val="000000">
                      <a:alpha val="43137"/>
                    </a:srgbClr>
                  </a:outerShdw>
                </a:effectLst>
              </a:rPr>
              <a:t>* </a:t>
            </a:r>
            <a:r>
              <a:rPr lang="ar-SA" sz="3600" b="1" dirty="0" smtClean="0">
                <a:solidFill>
                  <a:srgbClr val="002060"/>
                </a:solidFill>
                <a:effectLst>
                  <a:outerShdw blurRad="38100" dist="38100" dir="2700000" algn="tl">
                    <a:srgbClr val="000000">
                      <a:alpha val="43137"/>
                    </a:srgbClr>
                  </a:outerShdw>
                </a:effectLst>
              </a:rPr>
              <a:t>ونشاط </a:t>
            </a:r>
            <a:r>
              <a:rPr lang="ar-SA" sz="3600" b="1" dirty="0">
                <a:solidFill>
                  <a:srgbClr val="002060"/>
                </a:solidFill>
                <a:effectLst>
                  <a:outerShdw blurRad="38100" dist="38100" dir="2700000" algn="tl">
                    <a:srgbClr val="000000">
                      <a:alpha val="43137"/>
                    </a:srgbClr>
                  </a:outerShdw>
                </a:effectLst>
              </a:rPr>
              <a:t>العبادة</a:t>
            </a:r>
            <a:r>
              <a:rPr lang="en-US" sz="3600" b="1" dirty="0" smtClean="0">
                <a:solidFill>
                  <a:srgbClr val="002060"/>
                </a:solidFill>
                <a:effectLst>
                  <a:outerShdw blurRad="38100" dist="38100" dir="2700000" algn="tl">
                    <a:srgbClr val="000000">
                      <a:alpha val="43137"/>
                    </a:srgbClr>
                  </a:outerShdw>
                </a:effectLst>
              </a:rPr>
              <a:t>.</a:t>
            </a:r>
            <a:r>
              <a:rPr lang="ar-EG" sz="3600" b="1" dirty="0" smtClean="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74773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75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trips(downLeft)">
                                      <p:cBhvr>
                                        <p:cTn id="32" dur="75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trips(downLeft)">
                                      <p:cBhvr>
                                        <p:cTn id="37" dur="75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trips(downLeft)">
                                      <p:cBhvr>
                                        <p:cTn id="42" dur="75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trips(downLeft)">
                                      <p:cBhvr>
                                        <p:cTn id="47" dur="75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355599"/>
            <a:ext cx="7886700" cy="7140576"/>
          </a:xfrm>
        </p:spPr>
        <p:txBody>
          <a:bodyPr>
            <a:noAutofit/>
          </a:bodyPr>
          <a:lstStyle/>
          <a:p>
            <a:pPr marL="0" indent="0">
              <a:buNone/>
            </a:pPr>
            <a:r>
              <a:rPr lang="ar-SA" sz="2000" b="1" u="sng" dirty="0">
                <a:solidFill>
                  <a:srgbClr val="C00000"/>
                </a:solidFill>
                <a:effectLst>
                  <a:outerShdw blurRad="38100" dist="38100" dir="2700000" algn="tl">
                    <a:srgbClr val="000000">
                      <a:alpha val="43137"/>
                    </a:srgbClr>
                  </a:outerShdw>
                </a:effectLst>
              </a:rPr>
              <a:t>ومن نسي الموت عُوقب بثلاثة أشياء</a:t>
            </a:r>
            <a:r>
              <a:rPr lang="en-US" sz="2000" b="1" u="sng" dirty="0">
                <a:solidFill>
                  <a:srgbClr val="C00000"/>
                </a:solidFill>
                <a:effectLst>
                  <a:outerShdw blurRad="38100" dist="38100" dir="2700000" algn="tl">
                    <a:srgbClr val="000000">
                      <a:alpha val="43137"/>
                    </a:srgbClr>
                  </a:outerShdw>
                </a:effectLst>
              </a:rPr>
              <a:t>:</a:t>
            </a:r>
            <a:r>
              <a:rPr lang="en-US" sz="2000" b="1" dirty="0">
                <a:solidFill>
                  <a:srgbClr val="002060"/>
                </a:solidFill>
                <a:effectLst>
                  <a:outerShdw blurRad="38100" dist="38100" dir="2700000" algn="tl">
                    <a:srgbClr val="000000">
                      <a:alpha val="43137"/>
                    </a:srgbClr>
                  </a:outerShdw>
                </a:effectLst>
              </a:rPr>
              <a:t/>
            </a:r>
            <a:br>
              <a:rPr lang="en-US" sz="2000" b="1" dirty="0">
                <a:solidFill>
                  <a:srgbClr val="002060"/>
                </a:solidFill>
                <a:effectLst>
                  <a:outerShdw blurRad="38100" dist="38100" dir="2700000" algn="tl">
                    <a:srgbClr val="000000">
                      <a:alpha val="43137"/>
                    </a:srgbClr>
                  </a:outerShdw>
                </a:effectLst>
              </a:rPr>
            </a:br>
            <a:endParaRPr lang="en-US" sz="2000" b="1" dirty="0" smtClean="0">
              <a:solidFill>
                <a:srgbClr val="002060"/>
              </a:solidFill>
              <a:effectLst>
                <a:outerShdw blurRad="38100" dist="38100" dir="2700000" algn="tl">
                  <a:srgbClr val="000000">
                    <a:alpha val="43137"/>
                  </a:srgbClr>
                </a:outerShdw>
              </a:effectLst>
            </a:endParaRPr>
          </a:p>
          <a:p>
            <a:pPr marL="0" indent="0">
              <a:buNone/>
            </a:pPr>
            <a:r>
              <a:rPr lang="ar-EG" sz="2000" b="1" dirty="0" smtClean="0">
                <a:solidFill>
                  <a:srgbClr val="002060"/>
                </a:solidFill>
                <a:effectLst>
                  <a:outerShdw blurRad="38100" dist="38100" dir="2700000" algn="tl">
                    <a:srgbClr val="000000">
                      <a:alpha val="43137"/>
                    </a:srgbClr>
                  </a:outerShdw>
                </a:effectLst>
              </a:rPr>
              <a:t> * </a:t>
            </a:r>
            <a:r>
              <a:rPr lang="ar-SA" sz="2500" b="1" dirty="0" smtClean="0">
                <a:solidFill>
                  <a:srgbClr val="002060"/>
                </a:solidFill>
                <a:effectLst>
                  <a:outerShdw blurRad="38100" dist="38100" dir="2700000" algn="tl">
                    <a:srgbClr val="000000">
                      <a:alpha val="43137"/>
                    </a:srgbClr>
                  </a:outerShdw>
                </a:effectLst>
              </a:rPr>
              <a:t>تَسويف التوبة</a:t>
            </a:r>
            <a:r>
              <a:rPr lang="ar-EG" sz="2500" b="1" dirty="0" smtClean="0">
                <a:solidFill>
                  <a:srgbClr val="002060"/>
                </a:solidFill>
                <a:effectLst>
                  <a:outerShdw blurRad="38100" dist="38100" dir="2700000" algn="tl">
                    <a:srgbClr val="000000">
                      <a:alpha val="43137"/>
                    </a:srgbClr>
                  </a:outerShdw>
                </a:effectLst>
              </a:rPr>
              <a:t>..</a:t>
            </a:r>
          </a:p>
          <a:p>
            <a:pPr marL="0" indent="0">
              <a:buNone/>
            </a:pPr>
            <a:r>
              <a:rPr lang="ar-EG" sz="2500" b="1" dirty="0">
                <a:solidFill>
                  <a:srgbClr val="002060"/>
                </a:solidFill>
                <a:effectLst>
                  <a:outerShdw blurRad="38100" dist="38100" dir="2700000" algn="tl">
                    <a:srgbClr val="000000">
                      <a:alpha val="43137"/>
                    </a:srgbClr>
                  </a:outerShdw>
                </a:effectLst>
              </a:rPr>
              <a:t> </a:t>
            </a:r>
            <a:r>
              <a:rPr lang="ar-EG" sz="2500" b="1" dirty="0" smtClean="0">
                <a:solidFill>
                  <a:srgbClr val="002060"/>
                </a:solidFill>
                <a:effectLst>
                  <a:outerShdw blurRad="38100" dist="38100" dir="2700000" algn="tl">
                    <a:srgbClr val="000000">
                      <a:alpha val="43137"/>
                    </a:srgbClr>
                  </a:outerShdw>
                </a:effectLst>
              </a:rPr>
              <a:t>   </a:t>
            </a:r>
            <a:r>
              <a:rPr lang="ar-SA" sz="2500" b="1" dirty="0" smtClean="0">
                <a:solidFill>
                  <a:srgbClr val="002060"/>
                </a:solidFill>
                <a:effectLst>
                  <a:outerShdw blurRad="38100" dist="38100" dir="2700000" algn="tl">
                    <a:srgbClr val="000000">
                      <a:alpha val="43137"/>
                    </a:srgbClr>
                  </a:outerShdw>
                </a:effectLst>
              </a:rPr>
              <a:t> </a:t>
            </a:r>
            <a:r>
              <a:rPr lang="ar-EG" sz="2500" b="1" dirty="0" smtClean="0">
                <a:solidFill>
                  <a:srgbClr val="002060"/>
                </a:solidFill>
                <a:effectLst>
                  <a:outerShdw blurRad="38100" dist="38100" dir="2700000" algn="tl">
                    <a:srgbClr val="000000">
                      <a:alpha val="43137"/>
                    </a:srgbClr>
                  </a:outerShdw>
                </a:effectLst>
              </a:rPr>
              <a:t>    * </a:t>
            </a:r>
            <a:r>
              <a:rPr lang="ar-SA" sz="2500" b="1" dirty="0" smtClean="0">
                <a:solidFill>
                  <a:srgbClr val="002060"/>
                </a:solidFill>
                <a:effectLst>
                  <a:outerShdw blurRad="38100" dist="38100" dir="2700000" algn="tl">
                    <a:srgbClr val="000000">
                      <a:alpha val="43137"/>
                    </a:srgbClr>
                  </a:outerShdw>
                </a:effectLst>
              </a:rPr>
              <a:t>وترك الكفاف</a:t>
            </a:r>
            <a:r>
              <a:rPr lang="ar-EG" sz="2500" b="1" dirty="0" smtClean="0">
                <a:solidFill>
                  <a:srgbClr val="002060"/>
                </a:solidFill>
                <a:effectLst>
                  <a:outerShdw blurRad="38100" dist="38100" dir="2700000" algn="tl">
                    <a:srgbClr val="000000">
                      <a:alpha val="43137"/>
                    </a:srgbClr>
                  </a:outerShdw>
                </a:effectLst>
              </a:rPr>
              <a:t>..</a:t>
            </a:r>
          </a:p>
          <a:p>
            <a:pPr marL="0" indent="0">
              <a:buNone/>
            </a:pPr>
            <a:r>
              <a:rPr lang="ar-SA" sz="2500" b="1" dirty="0" smtClean="0">
                <a:solidFill>
                  <a:srgbClr val="002060"/>
                </a:solidFill>
                <a:effectLst>
                  <a:outerShdw blurRad="38100" dist="38100" dir="2700000" algn="tl">
                    <a:srgbClr val="000000">
                      <a:alpha val="43137"/>
                    </a:srgbClr>
                  </a:outerShdw>
                </a:effectLst>
              </a:rPr>
              <a:t> </a:t>
            </a:r>
            <a:r>
              <a:rPr lang="ar-EG" sz="2500" b="1" dirty="0" smtClean="0">
                <a:solidFill>
                  <a:srgbClr val="002060"/>
                </a:solidFill>
                <a:effectLst>
                  <a:outerShdw blurRad="38100" dist="38100" dir="2700000" algn="tl">
                    <a:srgbClr val="000000">
                      <a:alpha val="43137"/>
                    </a:srgbClr>
                  </a:outerShdw>
                </a:effectLst>
              </a:rPr>
              <a:t>               * </a:t>
            </a:r>
            <a:r>
              <a:rPr lang="ar-SA" sz="2500" b="1" dirty="0" smtClean="0">
                <a:solidFill>
                  <a:srgbClr val="002060"/>
                </a:solidFill>
                <a:effectLst>
                  <a:outerShdw blurRad="38100" dist="38100" dir="2700000" algn="tl">
                    <a:srgbClr val="000000">
                      <a:alpha val="43137"/>
                    </a:srgbClr>
                  </a:outerShdw>
                </a:effectLst>
              </a:rPr>
              <a:t>والتَّكاسل </a:t>
            </a:r>
            <a:r>
              <a:rPr lang="ar-SA" sz="2500" b="1" dirty="0">
                <a:solidFill>
                  <a:srgbClr val="002060"/>
                </a:solidFill>
                <a:effectLst>
                  <a:outerShdw blurRad="38100" dist="38100" dir="2700000" algn="tl">
                    <a:srgbClr val="000000">
                      <a:alpha val="43137"/>
                    </a:srgbClr>
                  </a:outerShdw>
                </a:effectLst>
              </a:rPr>
              <a:t>عن العبادة</a:t>
            </a:r>
            <a:r>
              <a:rPr lang="en-US" sz="2500" b="1" dirty="0" smtClean="0">
                <a:solidFill>
                  <a:srgbClr val="002060"/>
                </a:solidFill>
                <a:effectLst>
                  <a:outerShdw blurRad="38100" dist="38100" dir="2700000" algn="tl">
                    <a:srgbClr val="000000">
                      <a:alpha val="43137"/>
                    </a:srgbClr>
                  </a:outerShdw>
                </a:effectLst>
              </a:rPr>
              <a:t>..</a:t>
            </a:r>
            <a:endParaRPr lang="ar-EG" sz="2500" b="1" dirty="0">
              <a:solidFill>
                <a:srgbClr val="002060"/>
              </a:solidFill>
              <a:effectLst>
                <a:outerShdw blurRad="38100" dist="38100" dir="2700000" algn="tl">
                  <a:srgbClr val="000000">
                    <a:alpha val="43137"/>
                  </a:srgbClr>
                </a:outerShdw>
              </a:effectLst>
            </a:endParaRPr>
          </a:p>
          <a:p>
            <a:pPr marL="0" indent="0" algn="ctr">
              <a:buNone/>
            </a:pPr>
            <a:r>
              <a:rPr lang="en-US" sz="2500" dirty="0"/>
              <a:t/>
            </a:r>
            <a:br>
              <a:rPr lang="en-US" sz="2500" dirty="0"/>
            </a:br>
            <a:r>
              <a:rPr lang="en-US" sz="2500" dirty="0"/>
              <a:t> </a:t>
            </a:r>
            <a:r>
              <a:rPr lang="ar-SA" sz="2500" b="1" u="sng" dirty="0">
                <a:solidFill>
                  <a:srgbClr val="C00000"/>
                </a:solidFill>
                <a:effectLst>
                  <a:outerShdw blurRad="38100" dist="38100" dir="2700000" algn="tl">
                    <a:srgbClr val="000000">
                      <a:alpha val="43137"/>
                    </a:srgbClr>
                  </a:outerShdw>
                </a:effectLst>
              </a:rPr>
              <a:t>وكان النبي -صلى الله عليه وسلم- يقول من حديث أبي هريرة - رضي الله </a:t>
            </a:r>
            <a:r>
              <a:rPr lang="ar-SA" sz="2500" b="1" u="sng" dirty="0" smtClean="0">
                <a:solidFill>
                  <a:srgbClr val="C00000"/>
                </a:solidFill>
                <a:effectLst>
                  <a:outerShdw blurRad="38100" dist="38100" dir="2700000" algn="tl">
                    <a:srgbClr val="000000">
                      <a:alpha val="43137"/>
                    </a:srgbClr>
                  </a:outerShdw>
                </a:effectLst>
              </a:rPr>
              <a:t>عنه</a:t>
            </a:r>
            <a:r>
              <a:rPr lang="en-US" sz="2500" b="1" u="sng" dirty="0" smtClean="0">
                <a:solidFill>
                  <a:srgbClr val="C00000"/>
                </a:solidFill>
                <a:effectLst>
                  <a:outerShdw blurRad="38100" dist="38100" dir="2700000" algn="tl">
                    <a:srgbClr val="000000">
                      <a:alpha val="43137"/>
                    </a:srgbClr>
                  </a:outerShdw>
                </a:effectLst>
              </a:rPr>
              <a:t>:</a:t>
            </a:r>
          </a:p>
          <a:p>
            <a:pPr marL="0" indent="0">
              <a:buNone/>
            </a:pPr>
            <a:endParaRPr lang="ar-EG" sz="2500" b="1" u="sng" dirty="0">
              <a:solidFill>
                <a:srgbClr val="C00000"/>
              </a:solidFill>
              <a:effectLst>
                <a:outerShdw blurRad="38100" dist="38100" dir="2700000" algn="tl">
                  <a:srgbClr val="000000">
                    <a:alpha val="43137"/>
                  </a:srgbClr>
                </a:outerShdw>
              </a:effectLst>
            </a:endParaRPr>
          </a:p>
          <a:p>
            <a:pPr marL="0" indent="0">
              <a:buNone/>
            </a:pPr>
            <a:r>
              <a:rPr lang="ar-EG" sz="2500" b="1" dirty="0" smtClean="0">
                <a:solidFill>
                  <a:srgbClr val="002060"/>
                </a:solidFill>
                <a:effectLst>
                  <a:outerShdw blurRad="38100" dist="38100" dir="2700000" algn="tl">
                    <a:srgbClr val="000000">
                      <a:alpha val="43137"/>
                    </a:srgbClr>
                  </a:outerShdw>
                </a:effectLst>
              </a:rPr>
              <a:t>         </a:t>
            </a:r>
            <a:r>
              <a:rPr lang="en-US" sz="2500" b="1" dirty="0" smtClean="0">
                <a:solidFill>
                  <a:srgbClr val="002060"/>
                </a:solidFill>
                <a:effectLst>
                  <a:outerShdw blurRad="38100" dist="38100" dir="2700000" algn="tl">
                    <a:srgbClr val="000000">
                      <a:alpha val="43137"/>
                    </a:srgbClr>
                  </a:outerShdw>
                </a:effectLst>
              </a:rPr>
              <a:t>“</a:t>
            </a:r>
            <a:r>
              <a:rPr lang="ar-SA" sz="2500" b="1" dirty="0" smtClean="0">
                <a:solidFill>
                  <a:srgbClr val="002060"/>
                </a:solidFill>
                <a:effectLst>
                  <a:outerShdw blurRad="38100" dist="38100" dir="2700000" algn="tl">
                    <a:srgbClr val="000000">
                      <a:alpha val="43137"/>
                    </a:srgbClr>
                  </a:outerShdw>
                </a:effectLst>
              </a:rPr>
              <a:t>أكثروا </a:t>
            </a:r>
            <a:r>
              <a:rPr lang="ar-SA" sz="2500" b="1" dirty="0">
                <a:solidFill>
                  <a:srgbClr val="002060"/>
                </a:solidFill>
                <a:effectLst>
                  <a:outerShdw blurRad="38100" dist="38100" dir="2700000" algn="tl">
                    <a:srgbClr val="000000">
                      <a:alpha val="43137"/>
                    </a:srgbClr>
                  </a:outerShdw>
                </a:effectLst>
              </a:rPr>
              <a:t>ذِكرَ هاذِم اللَّذَّات: </a:t>
            </a:r>
            <a:r>
              <a:rPr lang="ar-SA" sz="2500" b="1" dirty="0" smtClean="0">
                <a:solidFill>
                  <a:srgbClr val="002060"/>
                </a:solidFill>
                <a:effectLst>
                  <a:outerShdw blurRad="38100" dist="38100" dir="2700000" algn="tl">
                    <a:srgbClr val="000000">
                      <a:alpha val="43137"/>
                    </a:srgbClr>
                  </a:outerShdw>
                </a:effectLst>
              </a:rPr>
              <a:t>الموت</a:t>
            </a:r>
            <a:r>
              <a:rPr lang="en-US" sz="2500" b="1" dirty="0" smtClean="0">
                <a:solidFill>
                  <a:srgbClr val="002060"/>
                </a:solidFill>
                <a:effectLst>
                  <a:outerShdw blurRad="38100" dist="38100" dir="2700000" algn="tl">
                    <a:srgbClr val="000000">
                      <a:alpha val="43137"/>
                    </a:srgbClr>
                  </a:outerShdw>
                </a:effectLst>
              </a:rPr>
              <a:t>”</a:t>
            </a:r>
            <a:r>
              <a:rPr lang="en-US" sz="2500" b="1" dirty="0">
                <a:solidFill>
                  <a:srgbClr val="002060"/>
                </a:solidFill>
                <a:effectLst>
                  <a:outerShdw blurRad="38100" dist="38100" dir="2700000" algn="tl">
                    <a:srgbClr val="000000">
                      <a:alpha val="43137"/>
                    </a:srgbClr>
                  </a:outerShdw>
                </a:effectLst>
              </a:rPr>
              <a:t/>
            </a:r>
            <a:br>
              <a:rPr lang="en-US" sz="2500" b="1" dirty="0">
                <a:solidFill>
                  <a:srgbClr val="002060"/>
                </a:solidFill>
                <a:effectLst>
                  <a:outerShdw blurRad="38100" dist="38100" dir="2700000" algn="tl">
                    <a:srgbClr val="000000">
                      <a:alpha val="43137"/>
                    </a:srgbClr>
                  </a:outerShdw>
                </a:effectLst>
              </a:rPr>
            </a:br>
            <a:endParaRPr lang="ar-EG" sz="2500" b="1" dirty="0" smtClean="0">
              <a:solidFill>
                <a:srgbClr val="002060"/>
              </a:solidFill>
              <a:effectLst>
                <a:outerShdw blurRad="38100" dist="38100" dir="2700000" algn="tl">
                  <a:srgbClr val="000000">
                    <a:alpha val="43137"/>
                  </a:srgbClr>
                </a:outerShdw>
              </a:effectLst>
            </a:endParaRPr>
          </a:p>
          <a:p>
            <a:pPr marL="0" indent="0" algn="ctr">
              <a:buNone/>
            </a:pPr>
            <a:r>
              <a:rPr lang="ar-SA" sz="2500" b="1" u="sng" dirty="0" smtClean="0">
                <a:solidFill>
                  <a:srgbClr val="C00000"/>
                </a:solidFill>
                <a:effectLst>
                  <a:outerShdw blurRad="38100" dist="38100" dir="2700000" algn="tl">
                    <a:srgbClr val="000000">
                      <a:alpha val="43137"/>
                    </a:srgbClr>
                  </a:outerShdw>
                </a:effectLst>
              </a:rPr>
              <a:t>وعن </a:t>
            </a:r>
            <a:r>
              <a:rPr lang="ar-SA" sz="2500" b="1" u="sng" dirty="0">
                <a:solidFill>
                  <a:srgbClr val="C00000"/>
                </a:solidFill>
                <a:effectLst>
                  <a:outerShdw blurRad="38100" dist="38100" dir="2700000" algn="tl">
                    <a:srgbClr val="000000">
                      <a:alpha val="43137"/>
                    </a:srgbClr>
                  </a:outerShdw>
                </a:effectLst>
              </a:rPr>
              <a:t>ابن عمر رضي الله عنهما:</a:t>
            </a:r>
            <a:r>
              <a:rPr lang="ar-SA" sz="2500" b="1" dirty="0">
                <a:solidFill>
                  <a:srgbClr val="002060"/>
                </a:solidFill>
                <a:effectLst>
                  <a:outerShdw blurRad="38100" dist="38100" dir="2700000" algn="tl">
                    <a:srgbClr val="000000">
                      <a:alpha val="43137"/>
                    </a:srgbClr>
                  </a:outerShdw>
                </a:effectLst>
              </a:rPr>
              <a:t> </a:t>
            </a:r>
            <a:endParaRPr lang="ar-EG" sz="2500" b="1" dirty="0" smtClean="0">
              <a:solidFill>
                <a:srgbClr val="002060"/>
              </a:solidFill>
              <a:effectLst>
                <a:outerShdw blurRad="38100" dist="38100" dir="2700000" algn="tl">
                  <a:srgbClr val="000000">
                    <a:alpha val="43137"/>
                  </a:srgbClr>
                </a:outerShdw>
              </a:effectLst>
            </a:endParaRPr>
          </a:p>
          <a:p>
            <a:pPr marL="0" indent="0" algn="ctr">
              <a:buNone/>
            </a:pPr>
            <a:r>
              <a:rPr lang="ar-SA" sz="2500" b="1" dirty="0" smtClean="0">
                <a:solidFill>
                  <a:srgbClr val="002060"/>
                </a:solidFill>
                <a:effectLst>
                  <a:outerShdw blurRad="38100" dist="38100" dir="2700000" algn="tl">
                    <a:srgbClr val="000000">
                      <a:alpha val="43137"/>
                    </a:srgbClr>
                  </a:outerShdw>
                </a:effectLst>
              </a:rPr>
              <a:t>"</a:t>
            </a:r>
            <a:r>
              <a:rPr lang="ar-SA" sz="2500" b="1" dirty="0">
                <a:solidFill>
                  <a:srgbClr val="002060"/>
                </a:solidFill>
                <a:effectLst>
                  <a:outerShdw blurRad="38100" dist="38100" dir="2700000" algn="tl">
                    <a:srgbClr val="000000">
                      <a:alpha val="43137"/>
                    </a:srgbClr>
                  </a:outerShdw>
                </a:effectLst>
              </a:rPr>
              <a:t>أن النبي -صلى الله عليه وسلم- سُئل: أي المؤمنين أَكْيَس؟ قال: أكثَرُهم ذِكرًا للموت، وأشدُّهم استعدادًا له، أولئك هم الأكياسُ</a:t>
            </a:r>
            <a:r>
              <a:rPr lang="en-US" sz="2500" b="1" dirty="0">
                <a:solidFill>
                  <a:srgbClr val="002060"/>
                </a:solidFill>
                <a:effectLst>
                  <a:outerShdw blurRad="38100" dist="38100" dir="2700000" algn="tl">
                    <a:srgbClr val="000000">
                      <a:alpha val="43137"/>
                    </a:srgbClr>
                  </a:outerShdw>
                </a:effectLst>
              </a:rPr>
              <a:t>"</a:t>
            </a:r>
            <a:r>
              <a:rPr lang="en-US" sz="2000" b="1" dirty="0">
                <a:solidFill>
                  <a:srgbClr val="002060"/>
                </a:solidFill>
                <a:effectLst>
                  <a:outerShdw blurRad="38100" dist="38100" dir="2700000" algn="tl">
                    <a:srgbClr val="000000">
                      <a:alpha val="43137"/>
                    </a:srgbClr>
                  </a:outerShdw>
                </a:effectLst>
              </a:rPr>
              <a:t/>
            </a:r>
            <a:br>
              <a:rPr lang="en-US" sz="2000" b="1" dirty="0">
                <a:solidFill>
                  <a:srgbClr val="002060"/>
                </a:solidFill>
                <a:effectLst>
                  <a:outerShdw blurRad="38100" dist="38100" dir="2700000" algn="tl">
                    <a:srgbClr val="000000">
                      <a:alpha val="43137"/>
                    </a:srgbClr>
                  </a:outerShdw>
                </a:effectLst>
              </a:rPr>
            </a:br>
            <a:endParaRPr lang="ar-EG" sz="20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82062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75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75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75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75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wipe(down)">
                                      <p:cBhvr>
                                        <p:cTn id="32" dur="75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wipe(down)">
                                      <p:cBhvr>
                                        <p:cTn id="37" dur="75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wipe(down)">
                                      <p:cBhvr>
                                        <p:cTn id="42" dur="75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52600" y="1863725"/>
            <a:ext cx="7886700" cy="4351338"/>
          </a:xfrm>
        </p:spPr>
        <p:txBody>
          <a:bodyPr>
            <a:normAutofit/>
          </a:bodyPr>
          <a:lstStyle/>
          <a:p>
            <a:pPr marL="0" indent="0" algn="ctr">
              <a:buNone/>
            </a:pPr>
            <a:r>
              <a:rPr lang="en-US" sz="4400" b="1" dirty="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نعم؛ فهُم أكيسُ وأعقل الناس؛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لأن </a:t>
            </a:r>
            <a:r>
              <a:rPr lang="ar-SA" sz="4400" b="1" dirty="0">
                <a:solidFill>
                  <a:srgbClr val="002060"/>
                </a:solidFill>
                <a:effectLst>
                  <a:outerShdw blurRad="38100" dist="38100" dir="2700000" algn="tl">
                    <a:srgbClr val="000000">
                      <a:alpha val="43137"/>
                    </a:srgbClr>
                  </a:outerShdw>
                </a:effectLst>
              </a:rPr>
              <a:t>ذكر الموت لا يغيب عنهم، فهم </a:t>
            </a:r>
            <a:r>
              <a:rPr lang="ar-SA" sz="4400" b="1" dirty="0" smtClean="0">
                <a:solidFill>
                  <a:srgbClr val="002060"/>
                </a:solidFill>
                <a:effectLst>
                  <a:outerShdw blurRad="38100" dist="38100" dir="2700000" algn="tl">
                    <a:srgbClr val="000000">
                      <a:alpha val="43137"/>
                    </a:srgbClr>
                  </a:outerShdw>
                </a:effectLst>
              </a:rPr>
              <a:t>في</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عمل دائب، واجتهاد في الطاعة، حتى تكون الرَّاحة في الجَنَّة</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r>
              <a:rPr lang="en-US" sz="4400" b="1" dirty="0">
                <a:solidFill>
                  <a:srgbClr val="002060"/>
                </a:solidFill>
                <a:effectLst>
                  <a:outerShdw blurRad="38100" dist="38100" dir="2700000" algn="tl">
                    <a:srgbClr val="000000">
                      <a:alpha val="43137"/>
                    </a:srgbClr>
                  </a:outerShdw>
                </a:effectLst>
              </a:rPr>
              <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019531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9" y="984250"/>
            <a:ext cx="9176905" cy="4806950"/>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86065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87506" y="325716"/>
            <a:ext cx="8256494" cy="6350000"/>
          </a:xfrm>
        </p:spPr>
        <p:txBody>
          <a:bodyPr>
            <a:normAutofit lnSpcReduction="10000"/>
          </a:bodyPr>
          <a:lstStyle/>
          <a:p>
            <a:pPr marL="0" indent="0">
              <a:buNone/>
            </a:pPr>
            <a:r>
              <a:rPr lang="ar-EG" sz="3600" b="1" u="sng" dirty="0" smtClean="0">
                <a:solidFill>
                  <a:srgbClr val="C00000"/>
                </a:solidFill>
                <a:effectLst>
                  <a:outerShdw blurRad="38100" dist="38100" dir="2700000" algn="tl">
                    <a:srgbClr val="000000">
                      <a:alpha val="43137"/>
                    </a:srgbClr>
                  </a:outerShdw>
                </a:effectLst>
              </a:rPr>
              <a:t>و</a:t>
            </a:r>
            <a:r>
              <a:rPr lang="ar-SA" sz="3600" b="1" u="sng" dirty="0" smtClean="0">
                <a:solidFill>
                  <a:srgbClr val="C00000"/>
                </a:solidFill>
                <a:effectLst>
                  <a:outerShdw blurRad="38100" dist="38100" dir="2700000" algn="tl">
                    <a:srgbClr val="000000">
                      <a:alpha val="43137"/>
                    </a:srgbClr>
                  </a:outerShdw>
                </a:effectLst>
              </a:rPr>
              <a:t>أعظم </a:t>
            </a:r>
            <a:r>
              <a:rPr lang="ar-SA" sz="3600" b="1" u="sng" dirty="0">
                <a:solidFill>
                  <a:srgbClr val="C00000"/>
                </a:solidFill>
                <a:effectLst>
                  <a:outerShdw blurRad="38100" dist="38100" dir="2700000" algn="tl">
                    <a:srgbClr val="000000">
                      <a:alpha val="43137"/>
                    </a:srgbClr>
                  </a:outerShdw>
                </a:effectLst>
              </a:rPr>
              <a:t>عِبرة للاتَّعاظ</a:t>
            </a:r>
            <a:r>
              <a:rPr lang="ar-SA" sz="3600" b="1" u="sng" dirty="0" smtClean="0">
                <a:solidFill>
                  <a:srgbClr val="C00000"/>
                </a:solidFill>
                <a:effectLst>
                  <a:outerShdw blurRad="38100" dist="38100" dir="2700000" algn="tl">
                    <a:srgbClr val="000000">
                      <a:alpha val="43137"/>
                    </a:srgbClr>
                  </a:outerShdw>
                </a:effectLst>
              </a:rPr>
              <a:t>،</a:t>
            </a:r>
            <a:endParaRPr lang="ar-EG" sz="3600" b="1" u="sng" dirty="0" smtClean="0">
              <a:solidFill>
                <a:srgbClr val="C00000"/>
              </a:solidFill>
              <a:effectLst>
                <a:outerShdw blurRad="38100" dist="38100" dir="2700000" algn="tl">
                  <a:srgbClr val="000000">
                    <a:alpha val="43137"/>
                  </a:srgbClr>
                </a:outerShdw>
              </a:effectLst>
            </a:endParaRPr>
          </a:p>
          <a:p>
            <a:pPr marL="0" indent="0">
              <a:buNone/>
            </a:pPr>
            <a:r>
              <a:rPr lang="ar-EG" sz="3600" b="1" dirty="0">
                <a:solidFill>
                  <a:srgbClr val="C00000"/>
                </a:solidFill>
                <a:effectLst>
                  <a:outerShdw blurRad="38100" dist="38100" dir="2700000" algn="tl">
                    <a:srgbClr val="000000">
                      <a:alpha val="43137"/>
                    </a:srgbClr>
                  </a:outerShdw>
                </a:effectLst>
              </a:rPr>
              <a:t> </a:t>
            </a:r>
            <a:r>
              <a:rPr lang="ar-EG" sz="3600" b="1" dirty="0" smtClean="0">
                <a:solidFill>
                  <a:srgbClr val="C00000"/>
                </a:solidFill>
                <a:effectLst>
                  <a:outerShdw blurRad="38100" dist="38100" dir="2700000" algn="tl">
                    <a:srgbClr val="000000">
                      <a:alpha val="43137"/>
                    </a:srgbClr>
                  </a:outerShdw>
                </a:effectLst>
              </a:rPr>
              <a:t>               </a:t>
            </a:r>
            <a:r>
              <a:rPr lang="ar-SA" sz="3600" b="1" dirty="0" smtClean="0">
                <a:solidFill>
                  <a:srgbClr val="C00000"/>
                </a:solidFill>
                <a:effectLst>
                  <a:outerShdw blurRad="38100" dist="38100" dir="2700000" algn="tl">
                    <a:srgbClr val="000000">
                      <a:alpha val="43137"/>
                    </a:srgbClr>
                  </a:outerShdw>
                </a:effectLst>
              </a:rPr>
              <a:t> </a:t>
            </a:r>
            <a:r>
              <a:rPr lang="ar-SA" sz="3600" b="1" u="sng" dirty="0">
                <a:solidFill>
                  <a:srgbClr val="C00000"/>
                </a:solidFill>
                <a:effectLst>
                  <a:outerShdw blurRad="38100" dist="38100" dir="2700000" algn="tl">
                    <a:srgbClr val="000000">
                      <a:alpha val="43137"/>
                    </a:srgbClr>
                  </a:outerShdw>
                </a:effectLst>
              </a:rPr>
              <a:t>وعدم نسيان </a:t>
            </a:r>
            <a:r>
              <a:rPr lang="ar-SA" sz="3600" b="1" u="sng" dirty="0" smtClean="0">
                <a:solidFill>
                  <a:srgbClr val="C00000"/>
                </a:solidFill>
                <a:effectLst>
                  <a:outerShdw blurRad="38100" dist="38100" dir="2700000" algn="tl">
                    <a:srgbClr val="000000">
                      <a:alpha val="43137"/>
                    </a:srgbClr>
                  </a:outerShdw>
                </a:effectLst>
              </a:rPr>
              <a:t>المَوت</a:t>
            </a:r>
            <a:r>
              <a:rPr lang="en-US" sz="3600" b="1" u="sng" dirty="0" smtClean="0">
                <a:solidFill>
                  <a:srgbClr val="C00000"/>
                </a:solidFill>
                <a:effectLst>
                  <a:outerShdw blurRad="38100" dist="38100" dir="2700000" algn="tl">
                    <a:srgbClr val="000000">
                      <a:alpha val="43137"/>
                    </a:srgbClr>
                  </a:outerShdw>
                </a:effectLst>
              </a:rPr>
              <a:t>:</a:t>
            </a:r>
            <a:endParaRPr lang="ar-EG" sz="3600" b="1" u="sng" dirty="0" smtClean="0">
              <a:solidFill>
                <a:srgbClr val="C00000"/>
              </a:solidFill>
              <a:effectLst>
                <a:outerShdw blurRad="38100" dist="38100" dir="2700000" algn="tl">
                  <a:srgbClr val="000000">
                    <a:alpha val="43137"/>
                  </a:srgbClr>
                </a:outerShdw>
              </a:effectLst>
            </a:endParaRPr>
          </a:p>
          <a:p>
            <a:pPr marL="0" indent="0">
              <a:buNone/>
            </a:pPr>
            <a:r>
              <a:rPr lang="en-US" sz="1050" b="1" dirty="0">
                <a:solidFill>
                  <a:srgbClr val="002060"/>
                </a:solidFill>
                <a:effectLst>
                  <a:outerShdw blurRad="38100" dist="38100" dir="2700000" algn="tl">
                    <a:srgbClr val="000000">
                      <a:alpha val="43137"/>
                    </a:srgbClr>
                  </a:outerShdw>
                </a:effectLst>
              </a:rPr>
              <a:t/>
            </a:r>
            <a:br>
              <a:rPr lang="en-US" sz="1050" b="1" dirty="0">
                <a:solidFill>
                  <a:srgbClr val="002060"/>
                </a:solidFill>
                <a:effectLst>
                  <a:outerShdw blurRad="38100" dist="38100" dir="2700000" algn="tl">
                    <a:srgbClr val="000000">
                      <a:alpha val="43137"/>
                    </a:srgbClr>
                  </a:outerShdw>
                </a:effectLst>
              </a:rPr>
            </a:br>
            <a:r>
              <a:rPr lang="ar-SA" sz="3600" b="1" dirty="0">
                <a:solidFill>
                  <a:srgbClr val="002060"/>
                </a:solidFill>
                <a:effectLst>
                  <a:outerShdw blurRad="38100" dist="38100" dir="2700000" algn="tl">
                    <a:srgbClr val="000000">
                      <a:alpha val="43137"/>
                    </a:srgbClr>
                  </a:outerShdw>
                </a:effectLst>
              </a:rPr>
              <a:t>مشاهدة المحتضَرين، والنظر إلى سكراتهم </a:t>
            </a:r>
            <a:endParaRPr lang="ar-EG" sz="36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002060"/>
                </a:solidFill>
                <a:effectLst>
                  <a:outerShdw blurRad="38100" dist="38100" dir="2700000" algn="tl">
                    <a:srgbClr val="000000">
                      <a:alpha val="43137"/>
                    </a:srgbClr>
                  </a:outerShdw>
                </a:effectLst>
              </a:rPr>
              <a:t>في </a:t>
            </a:r>
            <a:r>
              <a:rPr lang="ar-SA" sz="3600" b="1" dirty="0">
                <a:solidFill>
                  <a:srgbClr val="002060"/>
                </a:solidFill>
                <a:effectLst>
                  <a:outerShdw blurRad="38100" dist="38100" dir="2700000" algn="tl">
                    <a:srgbClr val="000000">
                      <a:alpha val="43137"/>
                    </a:srgbClr>
                  </a:outerShdw>
                </a:effectLst>
              </a:rPr>
              <a:t>طُلوع الرُّوح وشِدَّة كربِهم</a:t>
            </a:r>
            <a:r>
              <a:rPr lang="en-US" sz="3600" b="1" dirty="0">
                <a:solidFill>
                  <a:srgbClr val="002060"/>
                </a:solidFill>
                <a:effectLst>
                  <a:outerShdw blurRad="38100" dist="38100" dir="2700000" algn="tl">
                    <a:srgbClr val="000000">
                      <a:alpha val="43137"/>
                    </a:srgbClr>
                  </a:outerShdw>
                </a:effectLst>
              </a:rPr>
              <a:t>..</a:t>
            </a:r>
            <a:br>
              <a:rPr lang="en-US" sz="3600" b="1" dirty="0">
                <a:solidFill>
                  <a:srgbClr val="002060"/>
                </a:solidFill>
                <a:effectLst>
                  <a:outerShdw blurRad="38100" dist="38100" dir="2700000" algn="tl">
                    <a:srgbClr val="000000">
                      <a:alpha val="43137"/>
                    </a:srgbClr>
                  </a:outerShdw>
                </a:effectLst>
              </a:rPr>
            </a:br>
            <a:endParaRPr lang="ar-EG" sz="900" b="1" dirty="0" smtClean="0">
              <a:solidFill>
                <a:srgbClr val="002060"/>
              </a:solidFill>
              <a:effectLst>
                <a:outerShdw blurRad="38100" dist="38100" dir="2700000" algn="tl">
                  <a:srgbClr val="000000">
                    <a:alpha val="43137"/>
                  </a:srgbClr>
                </a:outerShdw>
              </a:effectLst>
            </a:endParaRPr>
          </a:p>
          <a:p>
            <a:pPr marL="0" indent="0">
              <a:buNone/>
            </a:pPr>
            <a:r>
              <a:rPr lang="ar-SA" sz="3600" b="1" dirty="0" smtClean="0">
                <a:solidFill>
                  <a:srgbClr val="C00000"/>
                </a:solidFill>
                <a:effectLst>
                  <a:outerShdw blurRad="38100" dist="38100" dir="2700000" algn="tl">
                    <a:srgbClr val="000000">
                      <a:alpha val="43137"/>
                    </a:srgbClr>
                  </a:outerShdw>
                </a:effectLst>
              </a:rPr>
              <a:t>وصدق </a:t>
            </a:r>
            <a:r>
              <a:rPr lang="ar-SA" sz="3600" b="1" dirty="0">
                <a:solidFill>
                  <a:srgbClr val="C00000"/>
                </a:solidFill>
                <a:effectLst>
                  <a:outerShdw blurRad="38100" dist="38100" dir="2700000" algn="tl">
                    <a:srgbClr val="000000">
                      <a:alpha val="43137"/>
                    </a:srgbClr>
                  </a:outerShdw>
                </a:effectLst>
              </a:rPr>
              <a:t>ابن مسعود - رضي الله عنه - حيث قال: </a:t>
            </a:r>
            <a:endParaRPr lang="ar-EG" sz="3600" b="1" dirty="0" smtClean="0">
              <a:solidFill>
                <a:srgbClr val="C00000"/>
              </a:solidFill>
              <a:effectLst>
                <a:outerShdw blurRad="38100" dist="38100" dir="2700000" algn="tl">
                  <a:srgbClr val="000000">
                    <a:alpha val="43137"/>
                  </a:srgbClr>
                </a:outerShdw>
              </a:effectLst>
            </a:endParaRPr>
          </a:p>
          <a:p>
            <a:pPr marL="0" indent="0" algn="ctr">
              <a:buNone/>
            </a:pPr>
            <a:r>
              <a:rPr lang="ar-SA" sz="3600" b="1" dirty="0" smtClean="0">
                <a:solidFill>
                  <a:srgbClr val="0070C0"/>
                </a:solidFill>
                <a:effectLst>
                  <a:outerShdw blurRad="38100" dist="38100" dir="2700000" algn="tl">
                    <a:srgbClr val="000000">
                      <a:alpha val="43137"/>
                    </a:srgbClr>
                  </a:outerShdw>
                </a:effectLst>
              </a:rPr>
              <a:t>"</a:t>
            </a:r>
            <a:r>
              <a:rPr lang="ar-SA" sz="3600" b="1" dirty="0">
                <a:solidFill>
                  <a:srgbClr val="0070C0"/>
                </a:solidFill>
                <a:effectLst>
                  <a:outerShdw blurRad="38100" dist="38100" dir="2700000" algn="tl">
                    <a:srgbClr val="000000">
                      <a:alpha val="43137"/>
                    </a:srgbClr>
                  </a:outerShdw>
                </a:effectLst>
              </a:rPr>
              <a:t>السَّعيد من وُعِظ بغَيره</a:t>
            </a:r>
            <a:r>
              <a:rPr lang="en-US" sz="3600" b="1" dirty="0">
                <a:solidFill>
                  <a:srgbClr val="0070C0"/>
                </a:solidFill>
                <a:effectLst>
                  <a:outerShdw blurRad="38100" dist="38100" dir="2700000" algn="tl">
                    <a:srgbClr val="000000">
                      <a:alpha val="43137"/>
                    </a:srgbClr>
                  </a:outerShdw>
                </a:effectLst>
              </a:rPr>
              <a:t>".</a:t>
            </a:r>
            <a:r>
              <a:rPr lang="en-US" sz="3600" dirty="0">
                <a:solidFill>
                  <a:srgbClr val="002060"/>
                </a:solidFill>
              </a:rPr>
              <a:t/>
            </a:r>
            <a:br>
              <a:rPr lang="en-US" sz="3600" dirty="0">
                <a:solidFill>
                  <a:srgbClr val="002060"/>
                </a:solidFill>
              </a:rPr>
            </a:br>
            <a:endParaRPr lang="ar-EG" sz="900" dirty="0" smtClean="0">
              <a:solidFill>
                <a:srgbClr val="002060"/>
              </a:solidFill>
            </a:endParaRPr>
          </a:p>
          <a:p>
            <a:pPr marL="0" indent="0">
              <a:buNone/>
            </a:pPr>
            <a:r>
              <a:rPr lang="en-US" sz="3600" dirty="0"/>
              <a:t> </a:t>
            </a:r>
            <a:r>
              <a:rPr lang="ar-SA" sz="3600" b="1" dirty="0">
                <a:solidFill>
                  <a:srgbClr val="002060"/>
                </a:solidFill>
                <a:effectLst>
                  <a:outerShdw blurRad="38100" dist="38100" dir="2700000" algn="tl">
                    <a:srgbClr val="000000">
                      <a:alpha val="43137"/>
                    </a:srgbClr>
                  </a:outerShdw>
                </a:effectLst>
              </a:rPr>
              <a:t>وكذا زيارة القبور تجعل الإنسان لا يَنسى الموتَ، ورؤيتُها سبيلٌ لأنْ يرقَّ القلبُ، وتدمعَ العينُ، وتجعل زائرها يَزهد في الدنيا، ويَرغب في الآخرة، ويُسارع بالتَّوبة والأوبة والرُّجوع إلى مولاه، ويُكثر مِن الطاعة،وحين مجيء الموت، تختم له بخاتمة السعادة</a:t>
            </a:r>
            <a:r>
              <a:rPr lang="en-US" sz="3600" b="1" dirty="0">
                <a:solidFill>
                  <a:srgbClr val="002060"/>
                </a:solidFill>
                <a:effectLst>
                  <a:outerShdw blurRad="38100" dist="38100" dir="2700000" algn="tl">
                    <a:srgbClr val="000000">
                      <a:alpha val="43137"/>
                    </a:srgbClr>
                  </a:outerShdw>
                </a:effectLst>
              </a:rPr>
              <a:t>.</a:t>
            </a:r>
            <a:endParaRPr lang="ar-EG" sz="36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4035573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750"/>
                                        <p:tgtEl>
                                          <p:spTgt spid="3">
                                            <p:txEl>
                                              <p:pRg st="0" end="0"/>
                                            </p:txEl>
                                          </p:spTgt>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arn(inVertical)">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750"/>
                                        <p:tgtEl>
                                          <p:spTgt spid="3">
                                            <p:txEl>
                                              <p:pRg st="2" end="2"/>
                                            </p:txEl>
                                          </p:spTgt>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75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750"/>
                                        <p:tgtEl>
                                          <p:spTgt spid="3">
                                            <p:txEl>
                                              <p:pRg st="4" end="4"/>
                                            </p:txEl>
                                          </p:spTgt>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arn(inVertical)">
                                      <p:cBhvr>
                                        <p:cTn id="26" dur="75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barn(inVertical)">
                                      <p:cBhvr>
                                        <p:cTn id="31" dur="75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92250" y="2155825"/>
            <a:ext cx="7886700" cy="4351338"/>
          </a:xfrm>
        </p:spPr>
        <p:txBody>
          <a:bodyPr>
            <a:normAutofit/>
          </a:bodyPr>
          <a:lstStyle/>
          <a:p>
            <a:pPr marL="0" indent="0" algn="ctr">
              <a:buNone/>
            </a:pPr>
            <a:r>
              <a:rPr lang="ar-SA" sz="4400" b="1" dirty="0">
                <a:solidFill>
                  <a:srgbClr val="C00000"/>
                </a:solidFill>
                <a:effectLst>
                  <a:outerShdw blurRad="38100" dist="38100" dir="2700000" algn="tl">
                    <a:srgbClr val="000000">
                      <a:alpha val="43137"/>
                    </a:srgbClr>
                  </a:outerShdw>
                </a:effectLst>
              </a:rPr>
              <a:t>والمؤمن الصَّادق يَذكر الموت </a:t>
            </a:r>
            <a:r>
              <a:rPr lang="ar-SA" sz="4400" b="1" dirty="0" smtClean="0">
                <a:solidFill>
                  <a:srgbClr val="C00000"/>
                </a:solidFill>
                <a:effectLst>
                  <a:outerShdw blurRad="38100" dist="38100" dir="2700000" algn="tl">
                    <a:srgbClr val="000000">
                      <a:alpha val="43137"/>
                    </a:srgbClr>
                  </a:outerShdw>
                </a:effectLst>
              </a:rPr>
              <a:t>دائمًا</a:t>
            </a:r>
            <a:r>
              <a:rPr lang="ar-EG" sz="4400" b="1" dirty="0" smtClean="0">
                <a:solidFill>
                  <a:srgbClr val="C00000"/>
                </a:solidFill>
                <a:effectLst>
                  <a:outerShdw blurRad="38100" dist="38100" dir="2700000" algn="tl">
                    <a:srgbClr val="000000">
                      <a:alpha val="43137"/>
                    </a:srgbClr>
                  </a:outerShdw>
                </a:effectLst>
              </a:rPr>
              <a:t>:</a:t>
            </a:r>
          </a:p>
          <a:p>
            <a:pPr marL="0" indent="0" algn="ctr">
              <a:buNone/>
            </a:pPr>
            <a:r>
              <a:rPr lang="ar-SA" sz="4400" b="1" dirty="0" smtClean="0">
                <a:solidFill>
                  <a:srgbClr val="C00000"/>
                </a:solidFill>
                <a:effectLst>
                  <a:outerShdw blurRad="38100" dist="38100" dir="2700000" algn="tl">
                    <a:srgbClr val="000000">
                      <a:alpha val="43137"/>
                    </a:srgbClr>
                  </a:outerShdw>
                </a:effectLst>
              </a:rPr>
              <a:t> </a:t>
            </a:r>
            <a:r>
              <a:rPr lang="ar-SA" sz="4400" b="1" dirty="0">
                <a:solidFill>
                  <a:srgbClr val="002060"/>
                </a:solidFill>
                <a:effectLst>
                  <a:outerShdw blurRad="38100" dist="38100" dir="2700000" algn="tl">
                    <a:srgbClr val="000000">
                      <a:alpha val="43137"/>
                    </a:srgbClr>
                  </a:outerShdw>
                </a:effectLst>
              </a:rPr>
              <a:t>لأنه موعد لقاء الحبيب، - جل وعلا - ولذا </a:t>
            </a:r>
            <a:endParaRPr lang="ar-EG" sz="4400" b="1" dirty="0" smtClean="0">
              <a:solidFill>
                <a:srgbClr val="002060"/>
              </a:solidFill>
              <a:effectLst>
                <a:outerShdw blurRad="38100" dist="38100" dir="2700000" algn="tl">
                  <a:srgbClr val="000000">
                    <a:alpha val="43137"/>
                  </a:srgbClr>
                </a:outerShdw>
              </a:effectLst>
            </a:endParaRPr>
          </a:p>
          <a:p>
            <a:pPr marL="0" indent="0" algn="ctr">
              <a:buNone/>
            </a:pPr>
            <a:r>
              <a:rPr lang="ar-SA" sz="4400" b="1" dirty="0" smtClean="0">
                <a:solidFill>
                  <a:srgbClr val="002060"/>
                </a:solidFill>
                <a:effectLst>
                  <a:outerShdw blurRad="38100" dist="38100" dir="2700000" algn="tl">
                    <a:srgbClr val="000000">
                      <a:alpha val="43137"/>
                    </a:srgbClr>
                  </a:outerShdw>
                </a:effectLst>
              </a:rPr>
              <a:t>تراه </a:t>
            </a:r>
            <a:r>
              <a:rPr lang="ar-SA" sz="4400" b="1" dirty="0">
                <a:solidFill>
                  <a:srgbClr val="002060"/>
                </a:solidFill>
                <a:effectLst>
                  <a:outerShdw blurRad="38100" dist="38100" dir="2700000" algn="tl">
                    <a:srgbClr val="000000">
                      <a:alpha val="43137"/>
                    </a:srgbClr>
                  </a:outerShdw>
                </a:effectLst>
              </a:rPr>
              <a:t>يَشتاق إلى الموت، ليَنتقل إلى جوار ربِّ العالمين</a:t>
            </a:r>
            <a:r>
              <a:rPr lang="en-US" sz="4400" b="1" dirty="0">
                <a:solidFill>
                  <a:srgbClr val="002060"/>
                </a:solidFill>
                <a:effectLst>
                  <a:outerShdw blurRad="38100" dist="38100" dir="2700000" algn="tl">
                    <a:srgbClr val="000000">
                      <a:alpha val="43137"/>
                    </a:srgbClr>
                  </a:outerShdw>
                </a:effectLst>
              </a:rPr>
              <a:t>.</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785497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5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5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6442" y="800100"/>
            <a:ext cx="8227484" cy="5699126"/>
          </a:xfrm>
          <a:prstGeom prst="rect">
            <a:avLst/>
          </a:prstGeom>
        </p:spPr>
      </p:pic>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1643847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44650" y="1927225"/>
            <a:ext cx="7886700" cy="4351338"/>
          </a:xfrm>
        </p:spPr>
        <p:txBody>
          <a:bodyPr>
            <a:noAutofit/>
          </a:bodyPr>
          <a:lstStyle/>
          <a:p>
            <a:pPr marL="0" indent="0" algn="ctr">
              <a:buNone/>
            </a:pPr>
            <a:r>
              <a:rPr lang="ar-SA" sz="4800" b="1" dirty="0">
                <a:solidFill>
                  <a:srgbClr val="002060"/>
                </a:solidFill>
                <a:effectLst>
                  <a:outerShdw blurRad="38100" dist="38100" dir="2700000" algn="tl">
                    <a:srgbClr val="000000">
                      <a:alpha val="43137"/>
                    </a:srgbClr>
                  </a:outerShdw>
                </a:effectLst>
              </a:rPr>
              <a:t>ولما حضر بلال </a:t>
            </a:r>
            <a:r>
              <a:rPr lang="ar-SA" sz="4800" b="1" dirty="0" smtClean="0">
                <a:solidFill>
                  <a:srgbClr val="002060"/>
                </a:solidFill>
                <a:effectLst>
                  <a:outerShdw blurRad="38100" dist="38100" dir="2700000" algn="tl">
                    <a:srgbClr val="000000">
                      <a:alpha val="43137"/>
                    </a:srgbClr>
                  </a:outerShdw>
                </a:effectLst>
              </a:rPr>
              <a:t>الوفاة</a:t>
            </a:r>
            <a:r>
              <a:rPr lang="en-US" sz="4800" b="1" dirty="0" smtClean="0">
                <a:solidFill>
                  <a:srgbClr val="002060"/>
                </a:solidFill>
                <a:effectLst>
                  <a:outerShdw blurRad="38100" dist="38100" dir="2700000" algn="tl">
                    <a:srgbClr val="000000">
                      <a:alpha val="43137"/>
                    </a:srgbClr>
                  </a:outerShdw>
                </a:effectLst>
              </a:rPr>
              <a:t> </a:t>
            </a:r>
            <a:r>
              <a:rPr lang="ar-SA" sz="4800" b="1" dirty="0" smtClean="0">
                <a:solidFill>
                  <a:srgbClr val="002060"/>
                </a:solidFill>
                <a:effectLst>
                  <a:outerShdw blurRad="38100" dist="38100" dir="2700000" algn="tl">
                    <a:srgbClr val="000000">
                      <a:alpha val="43137"/>
                    </a:srgbClr>
                  </a:outerShdw>
                </a:effectLst>
              </a:rPr>
              <a:t>قالت </a:t>
            </a:r>
            <a:r>
              <a:rPr lang="ar-SA" sz="4800" b="1" dirty="0">
                <a:solidFill>
                  <a:srgbClr val="002060"/>
                </a:solidFill>
                <a:effectLst>
                  <a:outerShdw blurRad="38100" dist="38100" dir="2700000" algn="tl">
                    <a:srgbClr val="000000">
                      <a:alpha val="43137"/>
                    </a:srgbClr>
                  </a:outerShdw>
                </a:effectLst>
              </a:rPr>
              <a:t>زَوجته: </a:t>
            </a:r>
            <a:endParaRPr lang="ar-EG" sz="4800" b="1" dirty="0" smtClean="0">
              <a:solidFill>
                <a:srgbClr val="002060"/>
              </a:solidFill>
              <a:effectLst>
                <a:outerShdw blurRad="38100" dist="38100" dir="2700000" algn="tl">
                  <a:srgbClr val="000000">
                    <a:alpha val="43137"/>
                  </a:srgbClr>
                </a:outerShdw>
              </a:effectLst>
            </a:endParaRPr>
          </a:p>
          <a:p>
            <a:pPr marL="0" indent="0" algn="ctr">
              <a:buNone/>
            </a:pPr>
            <a:r>
              <a:rPr lang="ar-SA" sz="4800" b="1" dirty="0" smtClean="0">
                <a:solidFill>
                  <a:srgbClr val="002060"/>
                </a:solidFill>
                <a:effectLst>
                  <a:outerShdw blurRad="38100" dist="38100" dir="2700000" algn="tl">
                    <a:srgbClr val="000000">
                      <a:alpha val="43137"/>
                    </a:srgbClr>
                  </a:outerShdw>
                </a:effectLst>
              </a:rPr>
              <a:t>واحزناه</a:t>
            </a:r>
            <a:r>
              <a:rPr lang="ar-SA" sz="4800" b="1" dirty="0">
                <a:solidFill>
                  <a:srgbClr val="002060"/>
                </a:solidFill>
                <a:effectLst>
                  <a:outerShdw blurRad="38100" dist="38100" dir="2700000" algn="tl">
                    <a:srgbClr val="000000">
                      <a:alpha val="43137"/>
                    </a:srgbClr>
                  </a:outerShdw>
                </a:effectLst>
              </a:rPr>
              <a:t>، قال لها: لا، بل قولي: وافرحتاه</a:t>
            </a:r>
            <a:r>
              <a:rPr lang="ar-SA" sz="4800" b="1" dirty="0" smtClean="0">
                <a:solidFill>
                  <a:srgbClr val="002060"/>
                </a:solidFill>
                <a:effectLst>
                  <a:outerShdw blurRad="38100" dist="38100" dir="2700000" algn="tl">
                    <a:srgbClr val="000000">
                      <a:alpha val="43137"/>
                    </a:srgbClr>
                  </a:outerShdw>
                </a:effectLst>
              </a:rPr>
              <a:t>،</a:t>
            </a:r>
            <a:endParaRPr lang="ar-EG" sz="4800" b="1" dirty="0" smtClean="0">
              <a:solidFill>
                <a:srgbClr val="002060"/>
              </a:solidFill>
              <a:effectLst>
                <a:outerShdw blurRad="38100" dist="38100" dir="2700000" algn="tl">
                  <a:srgbClr val="000000">
                    <a:alpha val="43137"/>
                  </a:srgbClr>
                </a:outerShdw>
              </a:effectLst>
            </a:endParaRPr>
          </a:p>
          <a:p>
            <a:pPr marL="0" indent="0" algn="ctr">
              <a:buNone/>
            </a:pPr>
            <a:r>
              <a:rPr lang="ar-SA" sz="4800" b="1" dirty="0" smtClean="0">
                <a:solidFill>
                  <a:srgbClr val="002060"/>
                </a:solidFill>
                <a:effectLst>
                  <a:outerShdw blurRad="38100" dist="38100" dir="2700000" algn="tl">
                    <a:srgbClr val="000000">
                      <a:alpha val="43137"/>
                    </a:srgbClr>
                  </a:outerShdw>
                </a:effectLst>
              </a:rPr>
              <a:t> </a:t>
            </a:r>
            <a:r>
              <a:rPr lang="ar-SA" sz="4800" b="1" dirty="0">
                <a:solidFill>
                  <a:srgbClr val="FF0000"/>
                </a:solidFill>
                <a:effectLst>
                  <a:outerShdw blurRad="38100" dist="38100" dir="2700000" algn="tl">
                    <a:srgbClr val="000000">
                      <a:alpha val="43137"/>
                    </a:srgbClr>
                  </a:outerShdw>
                </a:effectLst>
              </a:rPr>
              <a:t>غدًا ألقى الأحِبَّة، محمدًا وصحبَه</a:t>
            </a:r>
            <a:r>
              <a:rPr lang="en-US" sz="4800" b="1" dirty="0" smtClean="0">
                <a:solidFill>
                  <a:srgbClr val="FF0000"/>
                </a:solidFill>
                <a:effectLst>
                  <a:outerShdw blurRad="38100" dist="38100" dir="2700000" algn="tl">
                    <a:srgbClr val="000000">
                      <a:alpha val="43137"/>
                    </a:srgbClr>
                  </a:outerShdw>
                </a:effectLst>
              </a:rPr>
              <a:t>.</a:t>
            </a:r>
            <a:endParaRPr lang="ar-EG" sz="4800" b="1" dirty="0" smtClean="0">
              <a:solidFill>
                <a:srgbClr val="FF000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3781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750"/>
                                        <p:tgtEl>
                                          <p:spTgt spid="3">
                                            <p:txEl>
                                              <p:pRg st="0" end="0"/>
                                            </p:txEl>
                                          </p:spTgt>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trips(downLeft)">
                                      <p:cBhvr>
                                        <p:cTn id="10" dur="75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strips(downLeft)">
                                      <p:cBhvr>
                                        <p:cTn id="15" dur="75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2100" y="2016125"/>
            <a:ext cx="7886700" cy="4351338"/>
          </a:xfrm>
        </p:spPr>
        <p:txBody>
          <a:bodyPr>
            <a:normAutofit/>
          </a:bodyPr>
          <a:lstStyle/>
          <a:p>
            <a:pPr marL="0" indent="0" algn="ctr">
              <a:buNone/>
            </a:pPr>
            <a:r>
              <a:rPr lang="ar-SA" sz="5400" b="1" dirty="0">
                <a:solidFill>
                  <a:srgbClr val="C00000"/>
                </a:solidFill>
                <a:effectLst>
                  <a:outerShdw blurRad="38100" dist="38100" dir="2700000" algn="tl">
                    <a:srgbClr val="000000">
                      <a:alpha val="43137"/>
                    </a:srgbClr>
                  </a:outerShdw>
                </a:effectLst>
              </a:rPr>
              <a:t>فذِكر الموت يجعلُ العبدَ </a:t>
            </a:r>
            <a:r>
              <a:rPr lang="ar-SA" sz="5400" b="1" dirty="0" smtClean="0">
                <a:solidFill>
                  <a:srgbClr val="C00000"/>
                </a:solidFill>
                <a:effectLst>
                  <a:outerShdw blurRad="38100" dist="38100" dir="2700000" algn="tl">
                    <a:srgbClr val="000000">
                      <a:alpha val="43137"/>
                    </a:srgbClr>
                  </a:outerShdw>
                </a:effectLst>
              </a:rPr>
              <a:t>دائمًا</a:t>
            </a:r>
            <a:endParaRPr lang="ar-EG" sz="5400" b="1" dirty="0" smtClean="0">
              <a:solidFill>
                <a:srgbClr val="C00000"/>
              </a:solidFill>
              <a:effectLst>
                <a:outerShdw blurRad="38100" dist="38100" dir="2700000" algn="tl">
                  <a:srgbClr val="000000">
                    <a:alpha val="43137"/>
                  </a:srgbClr>
                </a:outerShdw>
              </a:effectLst>
            </a:endParaRPr>
          </a:p>
          <a:p>
            <a:pPr marL="0" indent="0" algn="ctr">
              <a:buNone/>
            </a:pPr>
            <a:r>
              <a:rPr lang="ar-SA" sz="5400" b="1" dirty="0" smtClean="0">
                <a:solidFill>
                  <a:srgbClr val="C00000"/>
                </a:solidFill>
                <a:effectLst>
                  <a:outerShdw blurRad="38100" dist="38100" dir="2700000" algn="tl">
                    <a:srgbClr val="000000">
                      <a:alpha val="43137"/>
                    </a:srgbClr>
                  </a:outerShdw>
                </a:effectLst>
              </a:rPr>
              <a:t> </a:t>
            </a:r>
            <a:r>
              <a:rPr lang="ar-SA" sz="5400" b="1" dirty="0">
                <a:solidFill>
                  <a:srgbClr val="C00000"/>
                </a:solidFill>
                <a:effectLst>
                  <a:outerShdw blurRad="38100" dist="38100" dir="2700000" algn="tl">
                    <a:srgbClr val="000000">
                      <a:alpha val="43137"/>
                    </a:srgbClr>
                  </a:outerShdw>
                </a:effectLst>
              </a:rPr>
              <a:t>في طاعة الله، ومِن ثمَّ يقوده إلى حُسن الخاتمة</a:t>
            </a:r>
            <a:r>
              <a:rPr lang="en-US" sz="5400" b="1" dirty="0">
                <a:solidFill>
                  <a:srgbClr val="C00000"/>
                </a:solidFill>
                <a:effectLst>
                  <a:outerShdw blurRad="38100" dist="38100" dir="2700000" algn="tl">
                    <a:srgbClr val="000000">
                      <a:alpha val="43137"/>
                    </a:srgbClr>
                  </a:outerShdw>
                </a:effectLst>
              </a:rPr>
              <a:t>.</a:t>
            </a:r>
            <a:br>
              <a:rPr lang="en-US" sz="5400" b="1" dirty="0">
                <a:solidFill>
                  <a:srgbClr val="C00000"/>
                </a:solidFill>
                <a:effectLst>
                  <a:outerShdw blurRad="38100" dist="38100" dir="2700000" algn="tl">
                    <a:srgbClr val="000000">
                      <a:alpha val="43137"/>
                    </a:srgbClr>
                  </a:outerShdw>
                </a:effectLst>
              </a:rPr>
            </a:br>
            <a:endParaRPr lang="ar-EG" sz="5400" b="1" dirty="0">
              <a:solidFill>
                <a:srgbClr val="C00000"/>
              </a:solidFill>
              <a:effectLst>
                <a:outerShdw blurRad="38100" dist="38100" dir="2700000" algn="tl">
                  <a:srgbClr val="000000">
                    <a:alpha val="43137"/>
                  </a:srgbClr>
                </a:outerShdw>
              </a:effectLst>
            </a:endParaRPr>
          </a:p>
          <a:p>
            <a:pPr marL="0" indent="0" algn="ctr">
              <a:buNone/>
            </a:pPr>
            <a:endParaRPr lang="ar-EG" sz="5400" dirty="0">
              <a:solidFill>
                <a:srgbClr val="C00000"/>
              </a:solidFill>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242913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75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750"/>
                                        <p:tgtEl>
                                          <p:spTgt spid="3">
                                            <p:txEl>
                                              <p:pRg st="0" end="0"/>
                                            </p:txEl>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75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75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81150" y="2041525"/>
            <a:ext cx="7886700" cy="4351338"/>
          </a:xfrm>
        </p:spPr>
        <p:txBody>
          <a:bodyPr>
            <a:normAutofit/>
          </a:bodyPr>
          <a:lstStyle/>
          <a:p>
            <a:pPr marL="0" indent="0" algn="ctr">
              <a:buNone/>
            </a:pPr>
            <a:r>
              <a:rPr lang="ar-SA" sz="4400" b="1" dirty="0" smtClean="0">
                <a:solidFill>
                  <a:srgbClr val="FF0000"/>
                </a:solidFill>
                <a:effectLst>
                  <a:outerShdw blurRad="38100" dist="38100" dir="2700000" algn="tl">
                    <a:srgbClr val="000000">
                      <a:alpha val="43137"/>
                    </a:srgbClr>
                  </a:outerShdw>
                </a:effectLst>
              </a:rPr>
              <a:t>أما </a:t>
            </a:r>
            <a:r>
              <a:rPr lang="ar-SA" sz="4400" b="1" dirty="0">
                <a:solidFill>
                  <a:srgbClr val="FF0000"/>
                </a:solidFill>
                <a:effectLst>
                  <a:outerShdw blurRad="38100" dist="38100" dir="2700000" algn="tl">
                    <a:srgbClr val="000000">
                      <a:alpha val="43137"/>
                    </a:srgbClr>
                  </a:outerShdw>
                </a:effectLst>
              </a:rPr>
              <a:t>الأمن من مكر الله مصيبة عظيمة وكبيرة من الكبائر</a:t>
            </a:r>
            <a:r>
              <a:rPr lang="en-US" sz="4400" b="1" dirty="0" smtClean="0">
                <a:solidFill>
                  <a:srgbClr val="FF0000"/>
                </a:solidFill>
                <a:effectLst>
                  <a:outerShdw blurRad="38100" dist="38100" dir="2700000" algn="tl">
                    <a:srgbClr val="000000">
                      <a:alpha val="43137"/>
                    </a:srgbClr>
                  </a:outerShdw>
                </a:effectLst>
              </a:rPr>
              <a:t>.</a:t>
            </a:r>
            <a:endParaRPr lang="ar-EG" sz="4400" b="1" dirty="0" smtClean="0">
              <a:solidFill>
                <a:srgbClr val="FF0000"/>
              </a:solidFill>
              <a:effectLst>
                <a:outerShdw blurRad="38100" dist="38100" dir="2700000" algn="tl">
                  <a:srgbClr val="000000">
                    <a:alpha val="43137"/>
                  </a:srgbClr>
                </a:outerShdw>
              </a:effectLst>
            </a:endParaRPr>
          </a:p>
          <a:p>
            <a:pPr marL="0" indent="0" algn="ctr">
              <a:buNone/>
            </a:pPr>
            <a:r>
              <a:rPr lang="en-US" sz="2400" b="1" dirty="0">
                <a:solidFill>
                  <a:srgbClr val="002060"/>
                </a:solidFill>
                <a:effectLst>
                  <a:outerShdw blurRad="38100" dist="38100" dir="2700000" algn="tl">
                    <a:srgbClr val="000000">
                      <a:alpha val="43137"/>
                    </a:srgbClr>
                  </a:outerShdw>
                </a:effectLst>
              </a:rPr>
              <a:t/>
            </a:r>
            <a:br>
              <a:rPr lang="en-US" sz="2400" b="1" dirty="0">
                <a:solidFill>
                  <a:srgbClr val="002060"/>
                </a:solidFill>
                <a:effectLst>
                  <a:outerShdw blurRad="38100" dist="38100" dir="2700000" algn="tl">
                    <a:srgbClr val="000000">
                      <a:alpha val="43137"/>
                    </a:srgbClr>
                  </a:outerShdw>
                </a:effectLst>
              </a:rPr>
            </a:br>
            <a:r>
              <a:rPr lang="ar-SA" sz="4400" b="1" dirty="0">
                <a:solidFill>
                  <a:srgbClr val="002060"/>
                </a:solidFill>
                <a:effectLst>
                  <a:outerShdw blurRad="38100" dist="38100" dir="2700000" algn="tl">
                    <a:srgbClr val="000000">
                      <a:alpha val="43137"/>
                    </a:srgbClr>
                  </a:outerShdw>
                </a:effectLst>
              </a:rPr>
              <a:t>فالعبد المؤمن لا يأمن على نفسه وهو يُحسِن الظنّ بِربِّـه ، ويَخاف مِن ذنوبه</a:t>
            </a:r>
            <a:r>
              <a:rPr lang="en-US" sz="4400" b="1" dirty="0">
                <a:solidFill>
                  <a:srgbClr val="002060"/>
                </a:solidFill>
                <a:effectLst>
                  <a:outerShdw blurRad="38100" dist="38100" dir="2700000" algn="tl">
                    <a:srgbClr val="000000">
                      <a:alpha val="43137"/>
                    </a:srgbClr>
                  </a:outerShdw>
                </a:effectLst>
              </a:rPr>
              <a:t> ..</a:t>
            </a:r>
            <a:br>
              <a:rPr lang="en-US" sz="4400" b="1" dirty="0">
                <a:solidFill>
                  <a:srgbClr val="002060"/>
                </a:solidFill>
                <a:effectLst>
                  <a:outerShdw blurRad="38100" dist="38100" dir="2700000" algn="tl">
                    <a:srgbClr val="000000">
                      <a:alpha val="43137"/>
                    </a:srgbClr>
                  </a:outerShdw>
                </a:effectLst>
              </a:rPr>
            </a:br>
            <a:endParaRPr lang="ar-EG" sz="4400" b="1" dirty="0">
              <a:solidFill>
                <a:srgbClr val="002060"/>
              </a:solidFill>
              <a:effectLst>
                <a:outerShdw blurRad="38100" dist="38100" dir="2700000" algn="tl">
                  <a:srgbClr val="000000">
                    <a:alpha val="43137"/>
                  </a:srgbClr>
                </a:outerShdw>
              </a:effectLst>
            </a:endParaRPr>
          </a:p>
        </p:txBody>
      </p:sp>
      <p:pic>
        <p:nvPicPr>
          <p:cNvPr id="4" name="صورة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7532" y="0"/>
            <a:ext cx="1507504" cy="1016219"/>
          </a:xfrm>
          <a:prstGeom prst="rect">
            <a:avLst/>
          </a:prstGeom>
        </p:spPr>
      </p:pic>
    </p:spTree>
    <p:extLst>
      <p:ext uri="{BB962C8B-B14F-4D97-AF65-F5344CB8AC3E}">
        <p14:creationId xmlns:p14="http://schemas.microsoft.com/office/powerpoint/2010/main" val="687444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2824</TotalTime>
  <Words>1670</Words>
  <Application>Microsoft Office PowerPoint</Application>
  <PresentationFormat>عرض على الشاشة (3:4)‏</PresentationFormat>
  <Paragraphs>432</Paragraphs>
  <Slides>130</Slides>
  <Notes>1</Notes>
  <HiddenSlides>0</HiddenSlides>
  <MMClips>0</MMClips>
  <ScaleCrop>false</ScaleCrop>
  <HeadingPairs>
    <vt:vector size="4" baseType="variant">
      <vt:variant>
        <vt:lpstr>نسق</vt:lpstr>
      </vt:variant>
      <vt:variant>
        <vt:i4>1</vt:i4>
      </vt:variant>
      <vt:variant>
        <vt:lpstr>عناوين الشرائح</vt:lpstr>
      </vt:variant>
      <vt:variant>
        <vt:i4>130</vt:i4>
      </vt:variant>
    </vt:vector>
  </HeadingPairs>
  <TitlesOfParts>
    <vt:vector size="131" baseType="lpstr">
      <vt:lpstr>Office Theme</vt:lpstr>
      <vt:lpstr>أسباب حسن الخاتمة </vt:lpstr>
      <vt:lpstr>عرض تقديمي في PowerPoint</vt:lpstr>
      <vt:lpstr>عرض تقديمي في PowerPoint</vt:lpstr>
      <vt:lpstr>عرض تقديمي في PowerPoint</vt:lpstr>
      <vt:lpstr>غاليتي :</vt:lpstr>
      <vt:lpstr>عرض تقديمي في PowerPoint</vt:lpstr>
      <vt:lpstr>عرض تقديمي في PowerPoint</vt:lpstr>
      <vt:lpstr>عرض تقديمي في PowerPoint</vt:lpstr>
      <vt:lpstr>عرض تقديمي في PowerPoint</vt:lpstr>
      <vt:lpstr>عرض تقديمي في PowerPoint</vt:lpstr>
      <vt:lpstr>فلابد من طلب حسن الخاتمة والسعي اليها.. </vt:lpstr>
      <vt:lpstr>عرض تقديمي في PowerPoint</vt:lpstr>
      <vt:lpstr>ولحسن الخاتمة أسباب .. </vt:lpstr>
      <vt:lpstr>عرض تقديمي في PowerPoint</vt:lpstr>
      <vt:lpstr>أولا: النيَّةُ الصَّالحة والإخلاصُ لله تعالى </vt:lpstr>
      <vt:lpstr>عرض تقديمي في PowerPoint</vt:lpstr>
      <vt:lpstr>عرض تقديمي في PowerPoint</vt:lpstr>
      <vt:lpstr>عرض تقديمي في PowerPoint</vt:lpstr>
      <vt:lpstr>عرض تقديمي في PowerPoint</vt:lpstr>
      <vt:lpstr>عرض تقديمي في PowerPoint</vt:lpstr>
      <vt:lpstr> ثانيا : الإستقامة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ثالثا: حسن الظن بالله..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رابعا : الصِّدق مع الله..</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خامسا : تقوى الله ..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أسباب حسن الخاتمة</dc:title>
  <dc:creator>Arhc.Mona</dc:creator>
  <cp:lastModifiedBy>Haytham Mohamed</cp:lastModifiedBy>
  <cp:revision>97</cp:revision>
  <dcterms:created xsi:type="dcterms:W3CDTF">2014-09-21T14:04:36Z</dcterms:created>
  <dcterms:modified xsi:type="dcterms:W3CDTF">2014-11-02T11:13:42Z</dcterms:modified>
</cp:coreProperties>
</file>